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1201" r:id="rId5"/>
    <p:sldId id="1412" r:id="rId6"/>
    <p:sldId id="1431" r:id="rId7"/>
    <p:sldId id="1433" r:id="rId8"/>
    <p:sldId id="1411" r:id="rId9"/>
    <p:sldId id="1316" r:id="rId10"/>
    <p:sldId id="1414" r:id="rId11"/>
    <p:sldId id="1443" r:id="rId12"/>
    <p:sldId id="1441" r:id="rId13"/>
    <p:sldId id="1319" r:id="rId14"/>
    <p:sldId id="1415" r:id="rId15"/>
    <p:sldId id="1402" r:id="rId16"/>
    <p:sldId id="1335" r:id="rId17"/>
    <p:sldId id="1342" r:id="rId18"/>
    <p:sldId id="1254" r:id="rId19"/>
    <p:sldId id="1348" r:id="rId20"/>
    <p:sldId id="1353" r:id="rId21"/>
    <p:sldId id="1262" r:id="rId22"/>
    <p:sldId id="1442" r:id="rId23"/>
    <p:sldId id="1417" r:id="rId24"/>
    <p:sldId id="1420" r:id="rId25"/>
    <p:sldId id="125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Medium" panose="00000600000000000000" pitchFamily="2" charset="0"/>
      <p:regular r:id="rId40"/>
      <p:bold r:id="rId41"/>
      <p:italic r:id="rId42"/>
      <p:boldItalic r:id="rId43"/>
    </p:embeddedFont>
    <p:embeddedFont>
      <p:font typeface="Trebuchet MS" panose="020B0603020202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56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2B03"/>
    <a:srgbClr val="7300FF"/>
    <a:srgbClr val="9900FF"/>
    <a:srgbClr val="D5683F"/>
    <a:srgbClr val="FFA086"/>
    <a:srgbClr val="006BAE"/>
    <a:srgbClr val="8FD4FF"/>
    <a:srgbClr val="00416B"/>
    <a:srgbClr val="1FA8FF"/>
    <a:srgbClr val="196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3" autoAdjust="0"/>
    <p:restoredTop sz="94648"/>
  </p:normalViewPr>
  <p:slideViewPr>
    <p:cSldViewPr snapToGrid="0">
      <p:cViewPr varScale="1">
        <p:scale>
          <a:sx n="205" d="100"/>
          <a:sy n="205" d="100"/>
        </p:scale>
        <p:origin x="576" y="174"/>
      </p:cViewPr>
      <p:guideLst>
        <p:guide orient="horz" pos="1556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 Cosme" userId="272d5a2a-eea8-4805-b974-3aa4aa9a913a" providerId="ADAL" clId="{25367D99-9D13-47B1-B52E-1138DA360A48}"/>
    <pc:docChg chg="delSld">
      <pc:chgData name="Jonathan  Cosme" userId="272d5a2a-eea8-4805-b974-3aa4aa9a913a" providerId="ADAL" clId="{25367D99-9D13-47B1-B52E-1138DA360A48}" dt="2022-11-25T17:38:35.998" v="13" actId="47"/>
      <pc:docMkLst>
        <pc:docMk/>
      </pc:docMkLst>
      <pc:sldChg chg="del">
        <pc:chgData name="Jonathan  Cosme" userId="272d5a2a-eea8-4805-b974-3aa4aa9a913a" providerId="ADAL" clId="{25367D99-9D13-47B1-B52E-1138DA360A48}" dt="2022-11-25T17:37:51.630" v="6" actId="47"/>
        <pc:sldMkLst>
          <pc:docMk/>
          <pc:sldMk cId="0" sldId="1174"/>
        </pc:sldMkLst>
      </pc:sldChg>
      <pc:sldChg chg="del">
        <pc:chgData name="Jonathan  Cosme" userId="272d5a2a-eea8-4805-b974-3aa4aa9a913a" providerId="ADAL" clId="{25367D99-9D13-47B1-B52E-1138DA360A48}" dt="2022-11-25T17:37:58.374" v="7" actId="47"/>
        <pc:sldMkLst>
          <pc:docMk/>
          <pc:sldMk cId="0" sldId="1184"/>
        </pc:sldMkLst>
      </pc:sldChg>
      <pc:sldChg chg="del">
        <pc:chgData name="Jonathan  Cosme" userId="272d5a2a-eea8-4805-b974-3aa4aa9a913a" providerId="ADAL" clId="{25367D99-9D13-47B1-B52E-1138DA360A48}" dt="2022-11-25T17:38:17.219" v="10" actId="47"/>
        <pc:sldMkLst>
          <pc:docMk/>
          <pc:sldMk cId="80230020" sldId="1190"/>
        </pc:sldMkLst>
      </pc:sldChg>
      <pc:sldChg chg="del">
        <pc:chgData name="Jonathan  Cosme" userId="272d5a2a-eea8-4805-b974-3aa4aa9a913a" providerId="ADAL" clId="{25367D99-9D13-47B1-B52E-1138DA360A48}" dt="2022-11-25T17:38:12.733" v="9" actId="47"/>
        <pc:sldMkLst>
          <pc:docMk/>
          <pc:sldMk cId="915170306" sldId="1192"/>
        </pc:sldMkLst>
      </pc:sldChg>
      <pc:sldChg chg="del">
        <pc:chgData name="Jonathan  Cosme" userId="272d5a2a-eea8-4805-b974-3aa4aa9a913a" providerId="ADAL" clId="{25367D99-9D13-47B1-B52E-1138DA360A48}" dt="2022-11-25T17:38:02.888" v="8" actId="47"/>
        <pc:sldMkLst>
          <pc:docMk/>
          <pc:sldMk cId="0" sldId="1232"/>
        </pc:sldMkLst>
      </pc:sldChg>
      <pc:sldChg chg="del">
        <pc:chgData name="Jonathan  Cosme" userId="272d5a2a-eea8-4805-b974-3aa4aa9a913a" providerId="ADAL" clId="{25367D99-9D13-47B1-B52E-1138DA360A48}" dt="2022-11-25T17:37:08.300" v="0" actId="47"/>
        <pc:sldMkLst>
          <pc:docMk/>
          <pc:sldMk cId="4103603236" sldId="1248"/>
        </pc:sldMkLst>
      </pc:sldChg>
      <pc:sldChg chg="del">
        <pc:chgData name="Jonathan  Cosme" userId="272d5a2a-eea8-4805-b974-3aa4aa9a913a" providerId="ADAL" clId="{25367D99-9D13-47B1-B52E-1138DA360A48}" dt="2022-11-25T17:37:43.041" v="5" actId="47"/>
        <pc:sldMkLst>
          <pc:docMk/>
          <pc:sldMk cId="2265585098" sldId="1249"/>
        </pc:sldMkLst>
      </pc:sldChg>
      <pc:sldChg chg="del">
        <pc:chgData name="Jonathan  Cosme" userId="272d5a2a-eea8-4805-b974-3aa4aa9a913a" providerId="ADAL" clId="{25367D99-9D13-47B1-B52E-1138DA360A48}" dt="2022-11-25T17:37:17.036" v="2" actId="47"/>
        <pc:sldMkLst>
          <pc:docMk/>
          <pc:sldMk cId="1009847895" sldId="1317"/>
        </pc:sldMkLst>
      </pc:sldChg>
      <pc:sldChg chg="del">
        <pc:chgData name="Jonathan  Cosme" userId="272d5a2a-eea8-4805-b974-3aa4aa9a913a" providerId="ADAL" clId="{25367D99-9D13-47B1-B52E-1138DA360A48}" dt="2022-11-25T17:37:17.036" v="2" actId="47"/>
        <pc:sldMkLst>
          <pc:docMk/>
          <pc:sldMk cId="3199744932" sldId="1318"/>
        </pc:sldMkLst>
      </pc:sldChg>
      <pc:sldChg chg="del">
        <pc:chgData name="Jonathan  Cosme" userId="272d5a2a-eea8-4805-b974-3aa4aa9a913a" providerId="ADAL" clId="{25367D99-9D13-47B1-B52E-1138DA360A48}" dt="2022-11-25T17:37:43.041" v="5" actId="47"/>
        <pc:sldMkLst>
          <pc:docMk/>
          <pc:sldMk cId="2178908487" sldId="1321"/>
        </pc:sldMkLst>
      </pc:sldChg>
      <pc:sldChg chg="del">
        <pc:chgData name="Jonathan  Cosme" userId="272d5a2a-eea8-4805-b974-3aa4aa9a913a" providerId="ADAL" clId="{25367D99-9D13-47B1-B52E-1138DA360A48}" dt="2022-11-25T17:37:30.375" v="3" actId="47"/>
        <pc:sldMkLst>
          <pc:docMk/>
          <pc:sldMk cId="873220220" sldId="1323"/>
        </pc:sldMkLst>
      </pc:sldChg>
      <pc:sldChg chg="del">
        <pc:chgData name="Jonathan  Cosme" userId="272d5a2a-eea8-4805-b974-3aa4aa9a913a" providerId="ADAL" clId="{25367D99-9D13-47B1-B52E-1138DA360A48}" dt="2022-11-25T17:37:30.375" v="3" actId="47"/>
        <pc:sldMkLst>
          <pc:docMk/>
          <pc:sldMk cId="3735446484" sldId="1325"/>
        </pc:sldMkLst>
      </pc:sldChg>
      <pc:sldChg chg="del">
        <pc:chgData name="Jonathan  Cosme" userId="272d5a2a-eea8-4805-b974-3aa4aa9a913a" providerId="ADAL" clId="{25367D99-9D13-47B1-B52E-1138DA360A48}" dt="2022-11-25T17:37:51.630" v="6" actId="47"/>
        <pc:sldMkLst>
          <pc:docMk/>
          <pc:sldMk cId="2753229738" sldId="1326"/>
        </pc:sldMkLst>
      </pc:sldChg>
      <pc:sldChg chg="del">
        <pc:chgData name="Jonathan  Cosme" userId="272d5a2a-eea8-4805-b974-3aa4aa9a913a" providerId="ADAL" clId="{25367D99-9D13-47B1-B52E-1138DA360A48}" dt="2022-11-25T17:37:58.374" v="7" actId="47"/>
        <pc:sldMkLst>
          <pc:docMk/>
          <pc:sldMk cId="3844444815" sldId="1336"/>
        </pc:sldMkLst>
      </pc:sldChg>
      <pc:sldChg chg="del">
        <pc:chgData name="Jonathan  Cosme" userId="272d5a2a-eea8-4805-b974-3aa4aa9a913a" providerId="ADAL" clId="{25367D99-9D13-47B1-B52E-1138DA360A48}" dt="2022-11-25T17:37:58.374" v="7" actId="47"/>
        <pc:sldMkLst>
          <pc:docMk/>
          <pc:sldMk cId="2127111341" sldId="1337"/>
        </pc:sldMkLst>
      </pc:sldChg>
      <pc:sldChg chg="del">
        <pc:chgData name="Jonathan  Cosme" userId="272d5a2a-eea8-4805-b974-3aa4aa9a913a" providerId="ADAL" clId="{25367D99-9D13-47B1-B52E-1138DA360A48}" dt="2022-11-25T17:37:58.374" v="7" actId="47"/>
        <pc:sldMkLst>
          <pc:docMk/>
          <pc:sldMk cId="3389358397" sldId="1338"/>
        </pc:sldMkLst>
      </pc:sldChg>
      <pc:sldChg chg="del">
        <pc:chgData name="Jonathan  Cosme" userId="272d5a2a-eea8-4805-b974-3aa4aa9a913a" providerId="ADAL" clId="{25367D99-9D13-47B1-B52E-1138DA360A48}" dt="2022-11-25T17:37:58.374" v="7" actId="47"/>
        <pc:sldMkLst>
          <pc:docMk/>
          <pc:sldMk cId="2006328698" sldId="1339"/>
        </pc:sldMkLst>
      </pc:sldChg>
      <pc:sldChg chg="del">
        <pc:chgData name="Jonathan  Cosme" userId="272d5a2a-eea8-4805-b974-3aa4aa9a913a" providerId="ADAL" clId="{25367D99-9D13-47B1-B52E-1138DA360A48}" dt="2022-11-25T17:37:58.374" v="7" actId="47"/>
        <pc:sldMkLst>
          <pc:docMk/>
          <pc:sldMk cId="1649996573" sldId="1340"/>
        </pc:sldMkLst>
      </pc:sldChg>
      <pc:sldChg chg="del">
        <pc:chgData name="Jonathan  Cosme" userId="272d5a2a-eea8-4805-b974-3aa4aa9a913a" providerId="ADAL" clId="{25367D99-9D13-47B1-B52E-1138DA360A48}" dt="2022-11-25T17:37:58.374" v="7" actId="47"/>
        <pc:sldMkLst>
          <pc:docMk/>
          <pc:sldMk cId="3856769019" sldId="1341"/>
        </pc:sldMkLst>
      </pc:sldChg>
      <pc:sldChg chg="del">
        <pc:chgData name="Jonathan  Cosme" userId="272d5a2a-eea8-4805-b974-3aa4aa9a913a" providerId="ADAL" clId="{25367D99-9D13-47B1-B52E-1138DA360A48}" dt="2022-11-25T17:38:02.888" v="8" actId="47"/>
        <pc:sldMkLst>
          <pc:docMk/>
          <pc:sldMk cId="1124321094" sldId="1343"/>
        </pc:sldMkLst>
      </pc:sldChg>
      <pc:sldChg chg="del">
        <pc:chgData name="Jonathan  Cosme" userId="272d5a2a-eea8-4805-b974-3aa4aa9a913a" providerId="ADAL" clId="{25367D99-9D13-47B1-B52E-1138DA360A48}" dt="2022-11-25T17:38:02.888" v="8" actId="47"/>
        <pc:sldMkLst>
          <pc:docMk/>
          <pc:sldMk cId="2810057300" sldId="1344"/>
        </pc:sldMkLst>
      </pc:sldChg>
      <pc:sldChg chg="del">
        <pc:chgData name="Jonathan  Cosme" userId="272d5a2a-eea8-4805-b974-3aa4aa9a913a" providerId="ADAL" clId="{25367D99-9D13-47B1-B52E-1138DA360A48}" dt="2022-11-25T17:38:02.888" v="8" actId="47"/>
        <pc:sldMkLst>
          <pc:docMk/>
          <pc:sldMk cId="1926769206" sldId="1345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2960896779" sldId="1349"/>
        </pc:sldMkLst>
      </pc:sldChg>
      <pc:sldChg chg="del">
        <pc:chgData name="Jonathan  Cosme" userId="272d5a2a-eea8-4805-b974-3aa4aa9a913a" providerId="ADAL" clId="{25367D99-9D13-47B1-B52E-1138DA360A48}" dt="2022-11-25T17:38:17.219" v="10" actId="47"/>
        <pc:sldMkLst>
          <pc:docMk/>
          <pc:sldMk cId="2861947272" sldId="1351"/>
        </pc:sldMkLst>
      </pc:sldChg>
      <pc:sldChg chg="del">
        <pc:chgData name="Jonathan  Cosme" userId="272d5a2a-eea8-4805-b974-3aa4aa9a913a" providerId="ADAL" clId="{25367D99-9D13-47B1-B52E-1138DA360A48}" dt="2022-11-25T17:38:17.219" v="10" actId="47"/>
        <pc:sldMkLst>
          <pc:docMk/>
          <pc:sldMk cId="1748243073" sldId="1352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406949695" sldId="1354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474594160" sldId="1355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2533536663" sldId="1356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4018120041" sldId="1358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1165319165" sldId="1359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588770573" sldId="1360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3964261060" sldId="1361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1998609135" sldId="1362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3327855972" sldId="1363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4038783558" sldId="1364"/>
        </pc:sldMkLst>
      </pc:sldChg>
      <pc:sldChg chg="del">
        <pc:chgData name="Jonathan  Cosme" userId="272d5a2a-eea8-4805-b974-3aa4aa9a913a" providerId="ADAL" clId="{25367D99-9D13-47B1-B52E-1138DA360A48}" dt="2022-11-25T17:38:27.329" v="11" actId="47"/>
        <pc:sldMkLst>
          <pc:docMk/>
          <pc:sldMk cId="2673550846" sldId="1365"/>
        </pc:sldMkLst>
      </pc:sldChg>
      <pc:sldChg chg="del">
        <pc:chgData name="Jonathan  Cosme" userId="272d5a2a-eea8-4805-b974-3aa4aa9a913a" providerId="ADAL" clId="{25367D99-9D13-47B1-B52E-1138DA360A48}" dt="2022-11-25T17:38:31.096" v="12" actId="47"/>
        <pc:sldMkLst>
          <pc:docMk/>
          <pc:sldMk cId="3095517509" sldId="1368"/>
        </pc:sldMkLst>
      </pc:sldChg>
      <pc:sldChg chg="del">
        <pc:chgData name="Jonathan  Cosme" userId="272d5a2a-eea8-4805-b974-3aa4aa9a913a" providerId="ADAL" clId="{25367D99-9D13-47B1-B52E-1138DA360A48}" dt="2022-11-25T17:37:51.630" v="6" actId="47"/>
        <pc:sldMkLst>
          <pc:docMk/>
          <pc:sldMk cId="1967063968" sldId="1403"/>
        </pc:sldMkLst>
      </pc:sldChg>
      <pc:sldChg chg="del">
        <pc:chgData name="Jonathan  Cosme" userId="272d5a2a-eea8-4805-b974-3aa4aa9a913a" providerId="ADAL" clId="{25367D99-9D13-47B1-B52E-1138DA360A48}" dt="2022-11-25T17:37:51.630" v="6" actId="47"/>
        <pc:sldMkLst>
          <pc:docMk/>
          <pc:sldMk cId="3547861731" sldId="1404"/>
        </pc:sldMkLst>
      </pc:sldChg>
      <pc:sldChg chg="del">
        <pc:chgData name="Jonathan  Cosme" userId="272d5a2a-eea8-4805-b974-3aa4aa9a913a" providerId="ADAL" clId="{25367D99-9D13-47B1-B52E-1138DA360A48}" dt="2022-11-25T17:38:12.733" v="9" actId="47"/>
        <pc:sldMkLst>
          <pc:docMk/>
          <pc:sldMk cId="812268032" sldId="1406"/>
        </pc:sldMkLst>
      </pc:sldChg>
      <pc:sldChg chg="del">
        <pc:chgData name="Jonathan  Cosme" userId="272d5a2a-eea8-4805-b974-3aa4aa9a913a" providerId="ADAL" clId="{25367D99-9D13-47B1-B52E-1138DA360A48}" dt="2022-11-25T17:37:35.106" v="4" actId="47"/>
        <pc:sldMkLst>
          <pc:docMk/>
          <pc:sldMk cId="135634052" sldId="1407"/>
        </pc:sldMkLst>
      </pc:sldChg>
      <pc:sldChg chg="del">
        <pc:chgData name="Jonathan  Cosme" userId="272d5a2a-eea8-4805-b974-3aa4aa9a913a" providerId="ADAL" clId="{25367D99-9D13-47B1-B52E-1138DA360A48}" dt="2022-11-25T17:37:35.106" v="4" actId="47"/>
        <pc:sldMkLst>
          <pc:docMk/>
          <pc:sldMk cId="3168515268" sldId="1410"/>
        </pc:sldMkLst>
      </pc:sldChg>
      <pc:sldChg chg="del">
        <pc:chgData name="Jonathan  Cosme" userId="272d5a2a-eea8-4805-b974-3aa4aa9a913a" providerId="ADAL" clId="{25367D99-9D13-47B1-B52E-1138DA360A48}" dt="2022-11-25T17:37:17.036" v="2" actId="47"/>
        <pc:sldMkLst>
          <pc:docMk/>
          <pc:sldMk cId="453852730" sldId="1416"/>
        </pc:sldMkLst>
      </pc:sldChg>
      <pc:sldChg chg="del">
        <pc:chgData name="Jonathan  Cosme" userId="272d5a2a-eea8-4805-b974-3aa4aa9a913a" providerId="ADAL" clId="{25367D99-9D13-47B1-B52E-1138DA360A48}" dt="2022-11-25T17:38:35.998" v="13" actId="47"/>
        <pc:sldMkLst>
          <pc:docMk/>
          <pc:sldMk cId="3503523203" sldId="1421"/>
        </pc:sldMkLst>
      </pc:sldChg>
      <pc:sldChg chg="del">
        <pc:chgData name="Jonathan  Cosme" userId="272d5a2a-eea8-4805-b974-3aa4aa9a913a" providerId="ADAL" clId="{25367D99-9D13-47B1-B52E-1138DA360A48}" dt="2022-11-25T17:38:35.998" v="13" actId="47"/>
        <pc:sldMkLst>
          <pc:docMk/>
          <pc:sldMk cId="308920840" sldId="1422"/>
        </pc:sldMkLst>
      </pc:sldChg>
      <pc:sldChg chg="del">
        <pc:chgData name="Jonathan  Cosme" userId="272d5a2a-eea8-4805-b974-3aa4aa9a913a" providerId="ADAL" clId="{25367D99-9D13-47B1-B52E-1138DA360A48}" dt="2022-11-25T17:38:35.998" v="13" actId="47"/>
        <pc:sldMkLst>
          <pc:docMk/>
          <pc:sldMk cId="3437868621" sldId="1423"/>
        </pc:sldMkLst>
      </pc:sldChg>
      <pc:sldChg chg="del">
        <pc:chgData name="Jonathan  Cosme" userId="272d5a2a-eea8-4805-b974-3aa4aa9a913a" providerId="ADAL" clId="{25367D99-9D13-47B1-B52E-1138DA360A48}" dt="2022-11-25T17:38:35.998" v="13" actId="47"/>
        <pc:sldMkLst>
          <pc:docMk/>
          <pc:sldMk cId="1301993203" sldId="1424"/>
        </pc:sldMkLst>
      </pc:sldChg>
      <pc:sldChg chg="del">
        <pc:chgData name="Jonathan  Cosme" userId="272d5a2a-eea8-4805-b974-3aa4aa9a913a" providerId="ADAL" clId="{25367D99-9D13-47B1-B52E-1138DA360A48}" dt="2022-11-25T17:37:12.841" v="1" actId="47"/>
        <pc:sldMkLst>
          <pc:docMk/>
          <pc:sldMk cId="3793299180" sldId="1425"/>
        </pc:sldMkLst>
      </pc:sldChg>
      <pc:sldChg chg="del">
        <pc:chgData name="Jonathan  Cosme" userId="272d5a2a-eea8-4805-b974-3aa4aa9a913a" providerId="ADAL" clId="{25367D99-9D13-47B1-B52E-1138DA360A48}" dt="2022-11-25T17:37:08.300" v="0" actId="47"/>
        <pc:sldMkLst>
          <pc:docMk/>
          <pc:sldMk cId="2925850963" sldId="1426"/>
        </pc:sldMkLst>
      </pc:sldChg>
      <pc:sldChg chg="del">
        <pc:chgData name="Jonathan  Cosme" userId="272d5a2a-eea8-4805-b974-3aa4aa9a913a" providerId="ADAL" clId="{25367D99-9D13-47B1-B52E-1138DA360A48}" dt="2022-11-25T17:37:08.300" v="0" actId="47"/>
        <pc:sldMkLst>
          <pc:docMk/>
          <pc:sldMk cId="3089333427" sldId="1427"/>
        </pc:sldMkLst>
      </pc:sldChg>
      <pc:sldChg chg="del">
        <pc:chgData name="Jonathan  Cosme" userId="272d5a2a-eea8-4805-b974-3aa4aa9a913a" providerId="ADAL" clId="{25367D99-9D13-47B1-B52E-1138DA360A48}" dt="2022-11-25T17:37:08.300" v="0" actId="47"/>
        <pc:sldMkLst>
          <pc:docMk/>
          <pc:sldMk cId="2954591143" sldId="1428"/>
        </pc:sldMkLst>
      </pc:sldChg>
      <pc:sldChg chg="del">
        <pc:chgData name="Jonathan  Cosme" userId="272d5a2a-eea8-4805-b974-3aa4aa9a913a" providerId="ADAL" clId="{25367D99-9D13-47B1-B52E-1138DA360A48}" dt="2022-11-25T17:37:08.300" v="0" actId="47"/>
        <pc:sldMkLst>
          <pc:docMk/>
          <pc:sldMk cId="3527040119" sldId="1429"/>
        </pc:sldMkLst>
      </pc:sldChg>
      <pc:sldChg chg="del">
        <pc:chgData name="Jonathan  Cosme" userId="272d5a2a-eea8-4805-b974-3aa4aa9a913a" providerId="ADAL" clId="{25367D99-9D13-47B1-B52E-1138DA360A48}" dt="2022-11-25T17:37:08.300" v="0" actId="47"/>
        <pc:sldMkLst>
          <pc:docMk/>
          <pc:sldMk cId="4217918067" sldId="1430"/>
        </pc:sldMkLst>
      </pc:sldChg>
      <pc:sldChg chg="del">
        <pc:chgData name="Jonathan  Cosme" userId="272d5a2a-eea8-4805-b974-3aa4aa9a913a" providerId="ADAL" clId="{25367D99-9D13-47B1-B52E-1138DA360A48}" dt="2022-11-25T17:37:12.841" v="1" actId="47"/>
        <pc:sldMkLst>
          <pc:docMk/>
          <pc:sldMk cId="3101929080" sldId="1432"/>
        </pc:sldMkLst>
      </pc:sldChg>
      <pc:sldChg chg="del">
        <pc:chgData name="Jonathan  Cosme" userId="272d5a2a-eea8-4805-b974-3aa4aa9a913a" providerId="ADAL" clId="{25367D99-9D13-47B1-B52E-1138DA360A48}" dt="2022-11-25T17:37:12.841" v="1" actId="47"/>
        <pc:sldMkLst>
          <pc:docMk/>
          <pc:sldMk cId="1146160277" sldId="1434"/>
        </pc:sldMkLst>
      </pc:sldChg>
      <pc:sldChg chg="del">
        <pc:chgData name="Jonathan  Cosme" userId="272d5a2a-eea8-4805-b974-3aa4aa9a913a" providerId="ADAL" clId="{25367D99-9D13-47B1-B52E-1138DA360A48}" dt="2022-11-25T17:37:12.841" v="1" actId="47"/>
        <pc:sldMkLst>
          <pc:docMk/>
          <pc:sldMk cId="1900576636" sldId="1435"/>
        </pc:sldMkLst>
      </pc:sldChg>
      <pc:sldChg chg="del">
        <pc:chgData name="Jonathan  Cosme" userId="272d5a2a-eea8-4805-b974-3aa4aa9a913a" providerId="ADAL" clId="{25367D99-9D13-47B1-B52E-1138DA360A48}" dt="2022-11-25T17:37:12.841" v="1" actId="47"/>
        <pc:sldMkLst>
          <pc:docMk/>
          <pc:sldMk cId="598708880" sldId="1436"/>
        </pc:sldMkLst>
      </pc:sldChg>
      <pc:sldChg chg="del">
        <pc:chgData name="Jonathan  Cosme" userId="272d5a2a-eea8-4805-b974-3aa4aa9a913a" providerId="ADAL" clId="{25367D99-9D13-47B1-B52E-1138DA360A48}" dt="2022-11-25T17:37:12.841" v="1" actId="47"/>
        <pc:sldMkLst>
          <pc:docMk/>
          <pc:sldMk cId="4191879781" sldId="1437"/>
        </pc:sldMkLst>
      </pc:sldChg>
      <pc:sldChg chg="del">
        <pc:chgData name="Jonathan  Cosme" userId="272d5a2a-eea8-4805-b974-3aa4aa9a913a" providerId="ADAL" clId="{25367D99-9D13-47B1-B52E-1138DA360A48}" dt="2022-11-25T17:37:35.106" v="4" actId="47"/>
        <pc:sldMkLst>
          <pc:docMk/>
          <pc:sldMk cId="2491414700" sldId="1438"/>
        </pc:sldMkLst>
      </pc:sldChg>
      <pc:sldChg chg="del">
        <pc:chgData name="Jonathan  Cosme" userId="272d5a2a-eea8-4805-b974-3aa4aa9a913a" providerId="ADAL" clId="{25367D99-9D13-47B1-B52E-1138DA360A48}" dt="2022-11-25T17:37:35.106" v="4" actId="47"/>
        <pc:sldMkLst>
          <pc:docMk/>
          <pc:sldMk cId="4078339779" sldId="1439"/>
        </pc:sldMkLst>
      </pc:sldChg>
      <pc:sldChg chg="del">
        <pc:chgData name="Jonathan  Cosme" userId="272d5a2a-eea8-4805-b974-3aa4aa9a913a" providerId="ADAL" clId="{25367D99-9D13-47B1-B52E-1138DA360A48}" dt="2022-11-25T17:37:30.375" v="3" actId="47"/>
        <pc:sldMkLst>
          <pc:docMk/>
          <pc:sldMk cId="2851742634" sldId="144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fda7f8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35fda7f8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307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fda7f8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35fda7f8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29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131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2855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383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0390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3426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35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4842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fda7f8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35fda7f8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42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 err="1"/>
              <a:t>MLOps</a:t>
            </a:r>
            <a:r>
              <a:rPr lang="en-GB" dirty="0"/>
              <a:t>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809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6167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5261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fda7f8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35fda7f8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82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4657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fda7f8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35fda7f8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24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8394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8307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962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Bleed">
  <p:cSld name="CUSTOM_2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>
            <a:spLocks noGrp="1"/>
          </p:cNvSpPr>
          <p:nvPr>
            <p:ph type="pic" idx="2"/>
          </p:nvPr>
        </p:nvSpPr>
        <p:spPr>
          <a:xfrm>
            <a:off x="-4500" y="0"/>
            <a:ext cx="91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3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  <a:latin typeface="+mj-lt"/>
                <a:cs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10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900">
                <a:solidFill>
                  <a:schemeClr val="accent4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9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1700">
                <a:solidFill>
                  <a:schemeClr val="dk2"/>
                </a:solidFill>
                <a:latin typeface="+mj-lt"/>
                <a:cs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15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300"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+mj-lt"/>
                <a:ea typeface="Arial"/>
                <a:cs typeface="+mj-lt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">
  <p:cSld name="Header and Conten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body" idx="1"/>
          </p:nvPr>
        </p:nvSpPr>
        <p:spPr>
          <a:xfrm>
            <a:off x="342900" y="932201"/>
            <a:ext cx="8458200" cy="35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latin typeface="+mj-lt"/>
                <a:cs typeface="+mj-lt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342900" y="291059"/>
            <a:ext cx="8458200" cy="62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6434" y="4910328"/>
            <a:ext cx="3319272" cy="8915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600" smtClean="0">
                <a:solidFill>
                  <a:schemeClr val="tx1"/>
                </a:solidFill>
                <a:latin typeface="+mj-lt"/>
                <a:cs typeface="+mj-lt"/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824" y="4910328"/>
            <a:ext cx="301752" cy="8915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600" b="0" smtClean="0">
                <a:solidFill>
                  <a:schemeClr val="tx1"/>
                </a:solidFill>
                <a:latin typeface="+mj-lt"/>
                <a:cs typeface="+mj-lt"/>
              </a:defRPr>
            </a:lvl1pPr>
          </a:lstStyle>
          <a:p>
            <a:fld id="{B071A5F3-A4FF-4CEE-8215-C08835B585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81178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9"/>
          <p:cNvSpPr>
            <a:spLocks noGrp="1"/>
          </p:cNvSpPr>
          <p:nvPr>
            <p:ph sz="quarter" idx="17" hasCustomPrompt="1"/>
          </p:nvPr>
        </p:nvSpPr>
        <p:spPr bwMode="gray">
          <a:xfrm>
            <a:off x="3185494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9"/>
          <p:cNvSpPr>
            <a:spLocks noGrp="1"/>
          </p:cNvSpPr>
          <p:nvPr>
            <p:ph sz="quarter" idx="18" hasCustomPrompt="1"/>
          </p:nvPr>
        </p:nvSpPr>
        <p:spPr bwMode="gray">
          <a:xfrm>
            <a:off x="6089810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81178" y="612324"/>
            <a:ext cx="8579358" cy="473202"/>
          </a:xfrm>
          <a:prstGeom prst="rect">
            <a:avLst/>
          </a:prstGeo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tx1"/>
                </a:solidFill>
                <a:latin typeface="+mj-lt"/>
                <a:cs typeface="+mj-lt"/>
              </a:defRPr>
            </a:lvl1pPr>
            <a:lvl2pPr marL="342900" indent="0">
              <a:buNone/>
              <a:defRPr sz="1500" b="1"/>
            </a:lvl2pPr>
            <a:lvl3pPr marL="686435" indent="0">
              <a:buNone/>
              <a:defRPr sz="1425" b="1"/>
            </a:lvl3pPr>
            <a:lvl4pPr marL="1029335" indent="0">
              <a:buNone/>
              <a:defRPr sz="1200" b="1"/>
            </a:lvl4pPr>
            <a:lvl5pPr marL="1372870" indent="0">
              <a:buNone/>
              <a:defRPr sz="1200" b="1"/>
            </a:lvl5pPr>
            <a:lvl6pPr marL="1715770" indent="0">
              <a:buNone/>
              <a:defRPr sz="1200" b="1"/>
            </a:lvl6pPr>
            <a:lvl7pPr marL="2059305" indent="0">
              <a:buNone/>
              <a:defRPr sz="1200" b="1"/>
            </a:lvl7pPr>
            <a:lvl8pPr marL="2402205" indent="0">
              <a:buNone/>
              <a:defRPr sz="1200" b="1"/>
            </a:lvl8pPr>
            <a:lvl9pPr marL="274574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 hasCustomPrompt="1"/>
          </p:nvPr>
        </p:nvSpPr>
        <p:spPr>
          <a:xfrm>
            <a:off x="281178" y="395802"/>
            <a:ext cx="8579358" cy="246888"/>
          </a:xfrm>
        </p:spPr>
        <p:txBody>
          <a:bodyPr wrap="square" lIns="91440">
            <a:noAutofit/>
          </a:bodyPr>
          <a:lstStyle>
            <a:lvl1pPr>
              <a:defRPr sz="1650">
                <a:latin typeface="+mj-lt"/>
                <a:cs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SECTION_HEADER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  <p:pic>
        <p:nvPicPr>
          <p:cNvPr id="393" name="Google Shape;393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+mj-lt"/>
                <a:cs typeface="+mj-lt"/>
              </a:rPr>
              <a:t>‹#›</a:t>
            </a:fld>
            <a:endParaRPr lang="en-GB">
              <a:latin typeface="+mj-lt"/>
              <a:cs typeface="+mj-lt"/>
            </a:endParaRPr>
          </a:p>
        </p:txBody>
      </p:sp>
      <p:grpSp>
        <p:nvGrpSpPr>
          <p:cNvPr id="395" name="Google Shape;395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6" name="Google Shape;396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398" name="Google Shape;398;p54"/>
            <p:cNvPicPr preferRelativeResize="0"/>
            <p:nvPr/>
          </p:nvPicPr>
          <p:blipFill rotWithShape="1">
            <a:blip r:embed="rId3"/>
            <a:srcRect l="338070" t="-334250" r="-338070" b="334249"/>
            <a:stretch>
              <a:fillRect/>
            </a:stretch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" name="Google Shape;399;p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Logos or Graphs (white background)" userDrawn="1">
  <p:cSld name="CUSTOM_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42" name="Google Shape;242;p36"/>
          <p:cNvGrpSpPr/>
          <p:nvPr userDrawn="1"/>
        </p:nvGrpSpPr>
        <p:grpSpPr>
          <a:xfrm>
            <a:off x="8686776" y="4638568"/>
            <a:ext cx="471924" cy="242707"/>
            <a:chOff x="8567826" y="4638568"/>
            <a:chExt cx="471924" cy="242707"/>
          </a:xfrm>
        </p:grpSpPr>
        <p:sp>
          <p:nvSpPr>
            <p:cNvPr id="243" name="Google Shape;243;p36"/>
            <p:cNvSpPr/>
            <p:nvPr/>
          </p:nvSpPr>
          <p:spPr>
            <a:xfrm>
              <a:off x="8681250" y="4638575"/>
              <a:ext cx="358500" cy="242700"/>
            </a:xfrm>
            <a:prstGeom prst="rect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rgbClr val="DF1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45" name="Google Shape;245;p3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450504" y="4447450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1350" b="1">
                <a:latin typeface="+mj-lt"/>
                <a:cs typeface="+mj-lt"/>
              </a:defRPr>
            </a:lvl1pPr>
            <a:lvl2pPr marL="342900" lvl="1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514350" lvl="2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685800" lvl="3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857250" lvl="4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028700" lvl="5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452437" y="96562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4350">
                <a:latin typeface="+mj-lt"/>
                <a:cs typeface="+mj-l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450505" y="2708698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>
                <a:latin typeface="+mj-lt"/>
                <a:cs typeface="+mj-lt"/>
              </a:defRPr>
            </a:lvl1pPr>
            <a:lvl2pPr marL="342900" lvl="1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2pPr>
            <a:lvl3pPr marL="514350" lvl="2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3pPr>
            <a:lvl4pPr marL="685800" lvl="3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4pPr>
            <a:lvl5pPr marL="857250" lvl="4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5pPr>
            <a:lvl6pPr marL="1028700" lvl="5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ldNum" idx="12"/>
          </p:nvPr>
        </p:nvSpPr>
        <p:spPr>
          <a:xfrm>
            <a:off x="4500563" y="4631634"/>
            <a:ext cx="138189" cy="41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  <a:latin typeface="+mj-lt"/>
                <a:cs typeface="+mj-l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TITLE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1670" y="-2895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 Half Page">
  <p:cSld name="CUSTOM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84" name="Google Shape;284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Toolkit">
  <p:cSld name="CUSTOM_4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493100" y="32722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5" name="Google Shape;305;p46"/>
          <p:cNvGrpSpPr/>
          <p:nvPr/>
        </p:nvGrpSpPr>
        <p:grpSpPr>
          <a:xfrm>
            <a:off x="594963" y="884925"/>
            <a:ext cx="7954075" cy="572100"/>
            <a:chOff x="594963" y="1082250"/>
            <a:chExt cx="7954075" cy="572100"/>
          </a:xfrm>
        </p:grpSpPr>
        <p:sp>
          <p:nvSpPr>
            <p:cNvPr id="306" name="Google Shape;306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7" name="Google Shape;307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8" name="Google Shape;308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18" name="Google Shape;318;p46"/>
          <p:cNvGrpSpPr/>
          <p:nvPr/>
        </p:nvGrpSpPr>
        <p:grpSpPr>
          <a:xfrm>
            <a:off x="594963" y="1926417"/>
            <a:ext cx="7954075" cy="572100"/>
            <a:chOff x="594963" y="1082250"/>
            <a:chExt cx="7954075" cy="572100"/>
          </a:xfrm>
        </p:grpSpPr>
        <p:sp>
          <p:nvSpPr>
            <p:cNvPr id="319" name="Google Shape;319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31" name="Google Shape;331;p46"/>
          <p:cNvGrpSpPr/>
          <p:nvPr/>
        </p:nvGrpSpPr>
        <p:grpSpPr>
          <a:xfrm>
            <a:off x="594963" y="2967908"/>
            <a:ext cx="7954075" cy="572100"/>
            <a:chOff x="594963" y="1082250"/>
            <a:chExt cx="7954075" cy="572100"/>
          </a:xfrm>
        </p:grpSpPr>
        <p:sp>
          <p:nvSpPr>
            <p:cNvPr id="332" name="Google Shape;332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44" name="Google Shape;344;p46"/>
          <p:cNvGrpSpPr/>
          <p:nvPr/>
        </p:nvGrpSpPr>
        <p:grpSpPr>
          <a:xfrm>
            <a:off x="594963" y="4009400"/>
            <a:ext cx="7954075" cy="572100"/>
            <a:chOff x="594963" y="1082250"/>
            <a:chExt cx="7954075" cy="572100"/>
          </a:xfrm>
        </p:grpSpPr>
        <p:sp>
          <p:nvSpPr>
            <p:cNvPr id="345" name="Google Shape;345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8" name="Google Shape;348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sp>
        <p:nvSpPr>
          <p:cNvPr id="357" name="Google Shape;35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7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857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200">
                <a:solidFill>
                  <a:schemeClr val="accent4"/>
                </a:solidFill>
                <a:latin typeface="+mj-lt"/>
                <a:cs typeface="+mj-lt"/>
              </a:defRPr>
            </a:lvl1pPr>
            <a:lvl2pPr marL="914400" lvl="1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Char char="•"/>
              <a:defRPr sz="1000">
                <a:solidFill>
                  <a:schemeClr val="accent4"/>
                </a:solidFill>
              </a:defRPr>
            </a:lvl2pPr>
            <a:lvl3pPr marL="1371600" lvl="2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rebuchet MS"/>
              <a:buChar char="•"/>
              <a:defRPr sz="900">
                <a:solidFill>
                  <a:schemeClr val="accent4"/>
                </a:solidFill>
              </a:defRPr>
            </a:lvl3pPr>
            <a:lvl4pPr marL="1828800" lvl="3" indent="-2667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Char char="•"/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1" name="Google Shape;361;p47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2" name="Google Shape;362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+mj-lt"/>
                <a:ea typeface="Arial"/>
                <a:cs typeface="+mj-lt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1" r:id="rId2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6.sv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19" Type="http://schemas.openxmlformats.org/officeDocument/2006/relationships/image" Target="../media/image59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;p1"/>
          <p:cNvSpPr txBox="1"/>
          <p:nvPr/>
        </p:nvSpPr>
        <p:spPr>
          <a:xfrm>
            <a:off x="5515564" y="3920938"/>
            <a:ext cx="30915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SemiBold"/>
                <a:cs typeface="+mj-lt"/>
                <a:sym typeface="Montserrat SemiBold"/>
              </a:rPr>
              <a:t>November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ExtraLight"/>
                <a:cs typeface="+mj-lt"/>
                <a:sym typeface="Montserrat ExtraLight"/>
              </a:rPr>
              <a:t>|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SemiBold"/>
                <a:cs typeface="+mj-lt"/>
                <a:sym typeface="Montserrat SemiBold"/>
              </a:rPr>
              <a:t> 2022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sp>
        <p:nvSpPr>
          <p:cNvPr id="3" name="Google Shape;69;p1"/>
          <p:cNvSpPr txBox="1"/>
          <p:nvPr/>
        </p:nvSpPr>
        <p:spPr>
          <a:xfrm>
            <a:off x="5515563" y="2174733"/>
            <a:ext cx="3628437" cy="79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Why </a:t>
            </a:r>
            <a:r>
              <a:rPr lang="en-US" sz="4400" b="0" i="0" u="none" strike="noStrike" cap="none" dirty="0" err="1">
                <a:solidFill>
                  <a:schemeClr val="bg2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real life…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GPUs are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ridiculously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underutilized! Avg Util Over Time is almost always less than 10%! Why?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77592530-F1E0-9E9E-0455-1FAC25DCDA6D}"/>
              </a:ext>
            </a:extLst>
          </p:cNvPr>
          <p:cNvSpPr txBox="1"/>
          <p:nvPr/>
        </p:nvSpPr>
        <p:spPr>
          <a:xfrm>
            <a:off x="589155" y="2122096"/>
            <a:ext cx="151139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</a:t>
            </a:r>
          </a:p>
        </p:txBody>
      </p:sp>
      <p:sp>
        <p:nvSpPr>
          <p:cNvPr id="125" name="Google Shape;898;p88">
            <a:extLst>
              <a:ext uri="{FF2B5EF4-FFF2-40B4-BE49-F238E27FC236}">
                <a16:creationId xmlns:a16="http://schemas.microsoft.com/office/drawing/2014/main" id="{7FB404D5-3540-B432-E2BD-D9344505410C}"/>
              </a:ext>
            </a:extLst>
          </p:cNvPr>
          <p:cNvSpPr txBox="1"/>
          <p:nvPr/>
        </p:nvSpPr>
        <p:spPr>
          <a:xfrm>
            <a:off x="7192958" y="4099950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84" name="Google Shape;898;p88">
            <a:extLst>
              <a:ext uri="{FF2B5EF4-FFF2-40B4-BE49-F238E27FC236}">
                <a16:creationId xmlns:a16="http://schemas.microsoft.com/office/drawing/2014/main" id="{7F9E8CAE-89E3-DCF6-EA94-839585404196}"/>
              </a:ext>
            </a:extLst>
          </p:cNvPr>
          <p:cNvSpPr txBox="1"/>
          <p:nvPr/>
        </p:nvSpPr>
        <p:spPr>
          <a:xfrm>
            <a:off x="4415946" y="4121537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62E6AC2-55BE-6A2E-DA52-E5905574FDE6}"/>
              </a:ext>
            </a:extLst>
          </p:cNvPr>
          <p:cNvGrpSpPr/>
          <p:nvPr/>
        </p:nvGrpSpPr>
        <p:grpSpPr>
          <a:xfrm>
            <a:off x="3723320" y="2647324"/>
            <a:ext cx="1684972" cy="265209"/>
            <a:chOff x="6104383" y="2091902"/>
            <a:chExt cx="1684972" cy="366787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6B08E0B-1548-929D-1C61-17FD0BF11CFD}"/>
                </a:ext>
              </a:extLst>
            </p:cNvPr>
            <p:cNvSpPr/>
            <p:nvPr/>
          </p:nvSpPr>
          <p:spPr>
            <a:xfrm>
              <a:off x="6119939" y="2395724"/>
              <a:ext cx="1651000" cy="5308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Google Shape;1486;p114">
              <a:extLst>
                <a:ext uri="{FF2B5EF4-FFF2-40B4-BE49-F238E27FC236}">
                  <a16:creationId xmlns:a16="http://schemas.microsoft.com/office/drawing/2014/main" id="{C581F10A-8F73-DAAD-D92E-468282FD41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091902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487;p114">
              <a:extLst>
                <a:ext uri="{FF2B5EF4-FFF2-40B4-BE49-F238E27FC236}">
                  <a16:creationId xmlns:a16="http://schemas.microsoft.com/office/drawing/2014/main" id="{CA701640-0E3E-C2E9-988B-9262ECCF7F57}"/>
                </a:ext>
              </a:extLst>
            </p:cNvPr>
            <p:cNvCxnSpPr/>
            <p:nvPr/>
          </p:nvCxnSpPr>
          <p:spPr>
            <a:xfrm flipH="1">
              <a:off x="6110415" y="2455269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487;p114">
              <a:extLst>
                <a:ext uri="{FF2B5EF4-FFF2-40B4-BE49-F238E27FC236}">
                  <a16:creationId xmlns:a16="http://schemas.microsoft.com/office/drawing/2014/main" id="{C506C52E-FCFC-58A2-8394-64027B07244C}"/>
                </a:ext>
              </a:extLst>
            </p:cNvPr>
            <p:cNvCxnSpPr/>
            <p:nvPr/>
          </p:nvCxnSpPr>
          <p:spPr>
            <a:xfrm flipH="1">
              <a:off x="6104383" y="209190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1A137DC-9819-34DE-1BFB-17992B3E3344}"/>
              </a:ext>
            </a:extLst>
          </p:cNvPr>
          <p:cNvGrpSpPr/>
          <p:nvPr/>
        </p:nvGrpSpPr>
        <p:grpSpPr>
          <a:xfrm>
            <a:off x="3723320" y="2947828"/>
            <a:ext cx="1684972" cy="265209"/>
            <a:chOff x="6104383" y="2496100"/>
            <a:chExt cx="1684972" cy="366787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D6409F4-375B-7EFA-2661-DACB3EB56CCA}"/>
                </a:ext>
              </a:extLst>
            </p:cNvPr>
            <p:cNvSpPr/>
            <p:nvPr/>
          </p:nvSpPr>
          <p:spPr>
            <a:xfrm>
              <a:off x="6119939" y="2690409"/>
              <a:ext cx="1651000" cy="16040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Google Shape;1486;p114">
              <a:extLst>
                <a:ext uri="{FF2B5EF4-FFF2-40B4-BE49-F238E27FC236}">
                  <a16:creationId xmlns:a16="http://schemas.microsoft.com/office/drawing/2014/main" id="{2C5D0811-04C8-8068-E8CC-9E02B4CFF9E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496100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487;p114">
              <a:extLst>
                <a:ext uri="{FF2B5EF4-FFF2-40B4-BE49-F238E27FC236}">
                  <a16:creationId xmlns:a16="http://schemas.microsoft.com/office/drawing/2014/main" id="{733D2477-8275-F5DA-2CC9-C77FFD2C93D6}"/>
                </a:ext>
              </a:extLst>
            </p:cNvPr>
            <p:cNvCxnSpPr/>
            <p:nvPr/>
          </p:nvCxnSpPr>
          <p:spPr>
            <a:xfrm flipH="1">
              <a:off x="6110415" y="28594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487;p114">
              <a:extLst>
                <a:ext uri="{FF2B5EF4-FFF2-40B4-BE49-F238E27FC236}">
                  <a16:creationId xmlns:a16="http://schemas.microsoft.com/office/drawing/2014/main" id="{1C0883A2-8FEE-1B34-DC22-456478345AC7}"/>
                </a:ext>
              </a:extLst>
            </p:cNvPr>
            <p:cNvCxnSpPr/>
            <p:nvPr/>
          </p:nvCxnSpPr>
          <p:spPr>
            <a:xfrm flipH="1">
              <a:off x="6104383" y="249610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93F7281-D2A3-8116-3668-A2F57E71DF29}"/>
              </a:ext>
            </a:extLst>
          </p:cNvPr>
          <p:cNvGrpSpPr/>
          <p:nvPr/>
        </p:nvGrpSpPr>
        <p:grpSpPr>
          <a:xfrm>
            <a:off x="3723320" y="3257873"/>
            <a:ext cx="1684972" cy="265209"/>
            <a:chOff x="6104383" y="2903768"/>
            <a:chExt cx="1684972" cy="366787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B006A0-A0CE-08CF-9E97-47064DE13CA2}"/>
                </a:ext>
              </a:extLst>
            </p:cNvPr>
            <p:cNvSpPr/>
            <p:nvPr/>
          </p:nvSpPr>
          <p:spPr>
            <a:xfrm>
              <a:off x="6119939" y="3179064"/>
              <a:ext cx="1651000" cy="7941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3" name="Google Shape;1486;p114">
              <a:extLst>
                <a:ext uri="{FF2B5EF4-FFF2-40B4-BE49-F238E27FC236}">
                  <a16:creationId xmlns:a16="http://schemas.microsoft.com/office/drawing/2014/main" id="{F3FE4907-942E-6359-7BCA-784FC9A141C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1487;p114">
              <a:extLst>
                <a:ext uri="{FF2B5EF4-FFF2-40B4-BE49-F238E27FC236}">
                  <a16:creationId xmlns:a16="http://schemas.microsoft.com/office/drawing/2014/main" id="{4F6D8AE8-98E8-03D9-54A3-63D2F8780B89}"/>
                </a:ext>
              </a:extLst>
            </p:cNvPr>
            <p:cNvCxnSpPr/>
            <p:nvPr/>
          </p:nvCxnSpPr>
          <p:spPr>
            <a:xfrm flipH="1">
              <a:off x="6110415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1487;p114">
              <a:extLst>
                <a:ext uri="{FF2B5EF4-FFF2-40B4-BE49-F238E27FC236}">
                  <a16:creationId xmlns:a16="http://schemas.microsoft.com/office/drawing/2014/main" id="{689CE7F5-1B90-0943-95F1-2041662E45F4}"/>
                </a:ext>
              </a:extLst>
            </p:cNvPr>
            <p:cNvCxnSpPr/>
            <p:nvPr/>
          </p:nvCxnSpPr>
          <p:spPr>
            <a:xfrm flipH="1">
              <a:off x="6104383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08C6002-AFA9-8C9B-E76F-32D2754B026D}"/>
              </a:ext>
            </a:extLst>
          </p:cNvPr>
          <p:cNvSpPr txBox="1"/>
          <p:nvPr/>
        </p:nvSpPr>
        <p:spPr>
          <a:xfrm>
            <a:off x="732850" y="2642021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2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5B6F3BA-C19D-C67F-578B-8A3A03E93431}"/>
              </a:ext>
            </a:extLst>
          </p:cNvPr>
          <p:cNvSpPr txBox="1"/>
          <p:nvPr/>
        </p:nvSpPr>
        <p:spPr>
          <a:xfrm>
            <a:off x="732850" y="232925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6" name="Google Shape;898;p88">
            <a:extLst>
              <a:ext uri="{FF2B5EF4-FFF2-40B4-BE49-F238E27FC236}">
                <a16:creationId xmlns:a16="http://schemas.microsoft.com/office/drawing/2014/main" id="{D0276505-D758-0F00-792F-F3598A51137A}"/>
              </a:ext>
            </a:extLst>
          </p:cNvPr>
          <p:cNvSpPr txBox="1"/>
          <p:nvPr/>
        </p:nvSpPr>
        <p:spPr>
          <a:xfrm>
            <a:off x="734440" y="29472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C528EB48-5531-9BA8-5A43-D27927958CA5}"/>
              </a:ext>
            </a:extLst>
          </p:cNvPr>
          <p:cNvSpPr txBox="1"/>
          <p:nvPr/>
        </p:nvSpPr>
        <p:spPr>
          <a:xfrm>
            <a:off x="732850" y="3246288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sp>
        <p:nvSpPr>
          <p:cNvPr id="3191" name="Google Shape;898;p88">
            <a:extLst>
              <a:ext uri="{FF2B5EF4-FFF2-40B4-BE49-F238E27FC236}">
                <a16:creationId xmlns:a16="http://schemas.microsoft.com/office/drawing/2014/main" id="{B0C892C5-3BBA-A388-F944-67DC4650AA01}"/>
              </a:ext>
            </a:extLst>
          </p:cNvPr>
          <p:cNvSpPr txBox="1"/>
          <p:nvPr/>
        </p:nvSpPr>
        <p:spPr>
          <a:xfrm>
            <a:off x="1721650" y="4103108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F2441751-A9CC-0872-DCD7-54DD4D45E007}"/>
              </a:ext>
            </a:extLst>
          </p:cNvPr>
          <p:cNvGrpSpPr/>
          <p:nvPr/>
        </p:nvGrpSpPr>
        <p:grpSpPr>
          <a:xfrm>
            <a:off x="1029024" y="2647324"/>
            <a:ext cx="1684972" cy="265209"/>
            <a:chOff x="3659887" y="2091902"/>
            <a:chExt cx="1684972" cy="366787"/>
          </a:xfrm>
        </p:grpSpPr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B70A94A-B34E-F251-CCB2-C73FD9687337}"/>
                </a:ext>
              </a:extLst>
            </p:cNvPr>
            <p:cNvSpPr/>
            <p:nvPr/>
          </p:nvSpPr>
          <p:spPr>
            <a:xfrm>
              <a:off x="3676650" y="2129504"/>
              <a:ext cx="1654969" cy="323850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3" name="Google Shape;1486;p114">
              <a:extLst>
                <a:ext uri="{FF2B5EF4-FFF2-40B4-BE49-F238E27FC236}">
                  <a16:creationId xmlns:a16="http://schemas.microsoft.com/office/drawing/2014/main" id="{B2893899-564A-5677-25BB-4EA9237DEB17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091902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1487;p114">
              <a:extLst>
                <a:ext uri="{FF2B5EF4-FFF2-40B4-BE49-F238E27FC236}">
                  <a16:creationId xmlns:a16="http://schemas.microsoft.com/office/drawing/2014/main" id="{15D52ECB-0787-5C46-6147-81E780DE9F53}"/>
                </a:ext>
              </a:extLst>
            </p:cNvPr>
            <p:cNvCxnSpPr/>
            <p:nvPr/>
          </p:nvCxnSpPr>
          <p:spPr>
            <a:xfrm flipH="1">
              <a:off x="3665919" y="2455269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1487;p114">
              <a:extLst>
                <a:ext uri="{FF2B5EF4-FFF2-40B4-BE49-F238E27FC236}">
                  <a16:creationId xmlns:a16="http://schemas.microsoft.com/office/drawing/2014/main" id="{37F68DC4-7D25-2853-55C0-154694BB7D4C}"/>
                </a:ext>
              </a:extLst>
            </p:cNvPr>
            <p:cNvCxnSpPr/>
            <p:nvPr/>
          </p:nvCxnSpPr>
          <p:spPr>
            <a:xfrm flipH="1">
              <a:off x="3659887" y="209190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02672B7C-661A-CBA4-988B-CB155ACFC74F}"/>
              </a:ext>
            </a:extLst>
          </p:cNvPr>
          <p:cNvGrpSpPr/>
          <p:nvPr/>
        </p:nvGrpSpPr>
        <p:grpSpPr>
          <a:xfrm>
            <a:off x="1029024" y="2335207"/>
            <a:ext cx="1684972" cy="266227"/>
            <a:chOff x="3659887" y="1676400"/>
            <a:chExt cx="1684972" cy="368195"/>
          </a:xfrm>
        </p:grpSpPr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975C97-679E-5646-6287-015DCC8D3E20}"/>
                </a:ext>
              </a:extLst>
            </p:cNvPr>
            <p:cNvSpPr/>
            <p:nvPr/>
          </p:nvSpPr>
          <p:spPr>
            <a:xfrm>
              <a:off x="3681413" y="1681832"/>
              <a:ext cx="1647825" cy="357187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7" name="Google Shape;1486;p114">
              <a:extLst>
                <a:ext uri="{FF2B5EF4-FFF2-40B4-BE49-F238E27FC236}">
                  <a16:creationId xmlns:a16="http://schemas.microsoft.com/office/drawing/2014/main" id="{CBDE6E9C-0437-E0E8-7EA1-B2C3E6228DC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167780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1487;p114">
              <a:extLst>
                <a:ext uri="{FF2B5EF4-FFF2-40B4-BE49-F238E27FC236}">
                  <a16:creationId xmlns:a16="http://schemas.microsoft.com/office/drawing/2014/main" id="{302E437A-4D2D-AF28-57E3-1E24E6CAA7A6}"/>
                </a:ext>
              </a:extLst>
            </p:cNvPr>
            <p:cNvCxnSpPr/>
            <p:nvPr/>
          </p:nvCxnSpPr>
          <p:spPr>
            <a:xfrm flipH="1">
              <a:off x="3665919" y="204117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1487;p114">
              <a:extLst>
                <a:ext uri="{FF2B5EF4-FFF2-40B4-BE49-F238E27FC236}">
                  <a16:creationId xmlns:a16="http://schemas.microsoft.com/office/drawing/2014/main" id="{47B53804-9370-2105-1A22-17EEB98B4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9887" y="167640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7FD371CB-D5EB-2068-837D-284245BD3081}"/>
              </a:ext>
            </a:extLst>
          </p:cNvPr>
          <p:cNvGrpSpPr/>
          <p:nvPr/>
        </p:nvGrpSpPr>
        <p:grpSpPr>
          <a:xfrm>
            <a:off x="1029024" y="2947828"/>
            <a:ext cx="1684972" cy="265209"/>
            <a:chOff x="3659887" y="2496100"/>
            <a:chExt cx="1684972" cy="366787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0F6DAD8-8BF9-994B-F9CF-07DCEF217128}"/>
                </a:ext>
              </a:extLst>
            </p:cNvPr>
            <p:cNvSpPr/>
            <p:nvPr/>
          </p:nvSpPr>
          <p:spPr>
            <a:xfrm>
              <a:off x="3671888" y="2526126"/>
              <a:ext cx="1662112" cy="330994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8" name="Google Shape;1486;p114">
              <a:extLst>
                <a:ext uri="{FF2B5EF4-FFF2-40B4-BE49-F238E27FC236}">
                  <a16:creationId xmlns:a16="http://schemas.microsoft.com/office/drawing/2014/main" id="{7AB8CD98-2B8F-0EA6-12F7-DAABFA84D01F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496100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1487;p114">
              <a:extLst>
                <a:ext uri="{FF2B5EF4-FFF2-40B4-BE49-F238E27FC236}">
                  <a16:creationId xmlns:a16="http://schemas.microsoft.com/office/drawing/2014/main" id="{66B93468-B54E-DD02-980A-DD875ED5C8B8}"/>
                </a:ext>
              </a:extLst>
            </p:cNvPr>
            <p:cNvCxnSpPr/>
            <p:nvPr/>
          </p:nvCxnSpPr>
          <p:spPr>
            <a:xfrm flipH="1">
              <a:off x="3665919" y="28594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1487;p114">
              <a:extLst>
                <a:ext uri="{FF2B5EF4-FFF2-40B4-BE49-F238E27FC236}">
                  <a16:creationId xmlns:a16="http://schemas.microsoft.com/office/drawing/2014/main" id="{F202C852-7EFB-82D5-70B5-6CC51D750FB3}"/>
                </a:ext>
              </a:extLst>
            </p:cNvPr>
            <p:cNvCxnSpPr/>
            <p:nvPr/>
          </p:nvCxnSpPr>
          <p:spPr>
            <a:xfrm flipH="1">
              <a:off x="3659887" y="249610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9AB76293-0703-D180-0456-CE0A0218D221}"/>
              </a:ext>
            </a:extLst>
          </p:cNvPr>
          <p:cNvGrpSpPr/>
          <p:nvPr/>
        </p:nvGrpSpPr>
        <p:grpSpPr>
          <a:xfrm>
            <a:off x="1029024" y="3257873"/>
            <a:ext cx="1684972" cy="265209"/>
            <a:chOff x="3659887" y="2903768"/>
            <a:chExt cx="1684972" cy="366787"/>
          </a:xfrm>
        </p:grpSpPr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87156C9-B70A-9EC0-E87F-B64B1CB76143}"/>
                </a:ext>
              </a:extLst>
            </p:cNvPr>
            <p:cNvSpPr/>
            <p:nvPr/>
          </p:nvSpPr>
          <p:spPr>
            <a:xfrm>
              <a:off x="3676650" y="2937035"/>
              <a:ext cx="1640681" cy="330994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2" name="Google Shape;1486;p114">
              <a:extLst>
                <a:ext uri="{FF2B5EF4-FFF2-40B4-BE49-F238E27FC236}">
                  <a16:creationId xmlns:a16="http://schemas.microsoft.com/office/drawing/2014/main" id="{1AD4E99B-211C-26D1-F5AE-3DCB7098C5ED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1487;p114">
              <a:extLst>
                <a:ext uri="{FF2B5EF4-FFF2-40B4-BE49-F238E27FC236}">
                  <a16:creationId xmlns:a16="http://schemas.microsoft.com/office/drawing/2014/main" id="{A1681011-69DD-1E8C-41EF-19336A059613}"/>
                </a:ext>
              </a:extLst>
            </p:cNvPr>
            <p:cNvCxnSpPr/>
            <p:nvPr/>
          </p:nvCxnSpPr>
          <p:spPr>
            <a:xfrm flipH="1">
              <a:off x="3665919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1487;p114">
              <a:extLst>
                <a:ext uri="{FF2B5EF4-FFF2-40B4-BE49-F238E27FC236}">
                  <a16:creationId xmlns:a16="http://schemas.microsoft.com/office/drawing/2014/main" id="{18370333-5CF4-D8A9-0C40-F2FD6E779D46}"/>
                </a:ext>
              </a:extLst>
            </p:cNvPr>
            <p:cNvCxnSpPr/>
            <p:nvPr/>
          </p:nvCxnSpPr>
          <p:spPr>
            <a:xfrm flipH="1">
              <a:off x="3659887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06" name="Group 3305">
            <a:extLst>
              <a:ext uri="{FF2B5EF4-FFF2-40B4-BE49-F238E27FC236}">
                <a16:creationId xmlns:a16="http://schemas.microsoft.com/office/drawing/2014/main" id="{47CB482C-5397-9589-E631-ADFDB56E7B5B}"/>
              </a:ext>
            </a:extLst>
          </p:cNvPr>
          <p:cNvGrpSpPr/>
          <p:nvPr/>
        </p:nvGrpSpPr>
        <p:grpSpPr>
          <a:xfrm>
            <a:off x="1020262" y="3700171"/>
            <a:ext cx="1684972" cy="366787"/>
            <a:chOff x="7156748" y="4189774"/>
            <a:chExt cx="1684972" cy="366787"/>
          </a:xfrm>
        </p:grpSpPr>
        <p:grpSp>
          <p:nvGrpSpPr>
            <p:cNvPr id="3305" name="Group 3304">
              <a:extLst>
                <a:ext uri="{FF2B5EF4-FFF2-40B4-BE49-F238E27FC236}">
                  <a16:creationId xmlns:a16="http://schemas.microsoft.com/office/drawing/2014/main" id="{45969306-234A-7F07-5124-A1B3641ED796}"/>
                </a:ext>
              </a:extLst>
            </p:cNvPr>
            <p:cNvGrpSpPr/>
            <p:nvPr/>
          </p:nvGrpSpPr>
          <p:grpSpPr>
            <a:xfrm>
              <a:off x="7165018" y="4194327"/>
              <a:ext cx="1662112" cy="357187"/>
              <a:chOff x="7165018" y="4312311"/>
              <a:chExt cx="1662112" cy="357187"/>
            </a:xfrm>
          </p:grpSpPr>
          <p:sp>
            <p:nvSpPr>
              <p:cNvPr id="3286" name="Freeform: Shape 3285">
                <a:extLst>
                  <a:ext uri="{FF2B5EF4-FFF2-40B4-BE49-F238E27FC236}">
                    <a16:creationId xmlns:a16="http://schemas.microsoft.com/office/drawing/2014/main" id="{B2FA3C15-0626-E9DE-89A0-183A76A9CF28}"/>
                  </a:ext>
                </a:extLst>
              </p:cNvPr>
              <p:cNvSpPr/>
              <p:nvPr/>
            </p:nvSpPr>
            <p:spPr>
              <a:xfrm>
                <a:off x="7165018" y="4338504"/>
                <a:ext cx="1662112" cy="330994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solidFill>
                  <a:schemeClr val="accent4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4" name="Freeform: Shape 3283">
                <a:extLst>
                  <a:ext uri="{FF2B5EF4-FFF2-40B4-BE49-F238E27FC236}">
                    <a16:creationId xmlns:a16="http://schemas.microsoft.com/office/drawing/2014/main" id="{A8E1BE15-6847-8049-A3FF-ABD29462CDE6}"/>
                  </a:ext>
                </a:extLst>
              </p:cNvPr>
              <p:cNvSpPr/>
              <p:nvPr/>
            </p:nvSpPr>
            <p:spPr>
              <a:xfrm>
                <a:off x="7169780" y="4345648"/>
                <a:ext cx="1654969" cy="32385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solidFill>
                  <a:schemeClr val="accent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5" name="Freeform: Shape 3284">
                <a:extLst>
                  <a:ext uri="{FF2B5EF4-FFF2-40B4-BE49-F238E27FC236}">
                    <a16:creationId xmlns:a16="http://schemas.microsoft.com/office/drawing/2014/main" id="{31BAFCE5-B2F4-17CD-3C92-439966AE4E93}"/>
                  </a:ext>
                </a:extLst>
              </p:cNvPr>
              <p:cNvSpPr/>
              <p:nvPr/>
            </p:nvSpPr>
            <p:spPr>
              <a:xfrm>
                <a:off x="7174543" y="4312311"/>
                <a:ext cx="1647825" cy="357187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solidFill>
                  <a:schemeClr val="bg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7" name="Freeform: Shape 3286">
                <a:extLst>
                  <a:ext uri="{FF2B5EF4-FFF2-40B4-BE49-F238E27FC236}">
                    <a16:creationId xmlns:a16="http://schemas.microsoft.com/office/drawing/2014/main" id="{8896B244-6AA2-6D2A-768E-4AF958D498F0}"/>
                  </a:ext>
                </a:extLst>
              </p:cNvPr>
              <p:cNvSpPr/>
              <p:nvPr/>
            </p:nvSpPr>
            <p:spPr>
              <a:xfrm>
                <a:off x="7169780" y="4338504"/>
                <a:ext cx="1640681" cy="330994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solidFill>
                  <a:schemeClr val="accent5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55" name="Group 3254">
              <a:extLst>
                <a:ext uri="{FF2B5EF4-FFF2-40B4-BE49-F238E27FC236}">
                  <a16:creationId xmlns:a16="http://schemas.microsoft.com/office/drawing/2014/main" id="{F84A4E53-1D34-00A7-9361-6F09FF6D23BD}"/>
                </a:ext>
              </a:extLst>
            </p:cNvPr>
            <p:cNvGrpSpPr/>
            <p:nvPr/>
          </p:nvGrpSpPr>
          <p:grpSpPr>
            <a:xfrm>
              <a:off x="7156748" y="4189774"/>
              <a:ext cx="1684972" cy="366787"/>
              <a:chOff x="4455937" y="3736992"/>
              <a:chExt cx="1684972" cy="366787"/>
            </a:xfrm>
          </p:grpSpPr>
          <p:cxnSp>
            <p:nvCxnSpPr>
              <p:cNvPr id="3257" name="Google Shape;1486;p114">
                <a:extLst>
                  <a:ext uri="{FF2B5EF4-FFF2-40B4-BE49-F238E27FC236}">
                    <a16:creationId xmlns:a16="http://schemas.microsoft.com/office/drawing/2014/main" id="{CEB74E2F-D2AC-B28D-E87E-9BAD2C6D6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5779" y="3736992"/>
                <a:ext cx="0" cy="36678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8" name="Google Shape;1487;p114">
                <a:extLst>
                  <a:ext uri="{FF2B5EF4-FFF2-40B4-BE49-F238E27FC236}">
                    <a16:creationId xmlns:a16="http://schemas.microsoft.com/office/drawing/2014/main" id="{E5EE8311-518B-FD2E-394F-8DD5EE19F618}"/>
                  </a:ext>
                </a:extLst>
              </p:cNvPr>
              <p:cNvCxnSpPr/>
              <p:nvPr/>
            </p:nvCxnSpPr>
            <p:spPr>
              <a:xfrm flipH="1">
                <a:off x="4461969" y="4100359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9" name="Google Shape;1487;p114">
                <a:extLst>
                  <a:ext uri="{FF2B5EF4-FFF2-40B4-BE49-F238E27FC236}">
                    <a16:creationId xmlns:a16="http://schemas.microsoft.com/office/drawing/2014/main" id="{EDF3856A-A184-ADAE-FCC6-537FD3B8AA63}"/>
                  </a:ext>
                </a:extLst>
              </p:cNvPr>
              <p:cNvCxnSpPr/>
              <p:nvPr/>
            </p:nvCxnSpPr>
            <p:spPr>
              <a:xfrm flipH="1">
                <a:off x="4455937" y="373699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70029F5A-6FCF-F632-7D76-D2D928A1C8FA}"/>
                </a:ext>
              </a:extLst>
            </p:cNvPr>
            <p:cNvSpPr/>
            <p:nvPr/>
          </p:nvSpPr>
          <p:spPr>
            <a:xfrm>
              <a:off x="7171891" y="4511279"/>
              <a:ext cx="1648366" cy="15306"/>
            </a:xfrm>
            <a:custGeom>
              <a:avLst/>
              <a:gdLst>
                <a:gd name="connsiteX0" fmla="*/ 0 w 1648366"/>
                <a:gd name="connsiteY0" fmla="*/ 12233 h 15306"/>
                <a:gd name="connsiteX1" fmla="*/ 339459 w 1648366"/>
                <a:gd name="connsiteY1" fmla="*/ 3058 h 15306"/>
                <a:gd name="connsiteX2" fmla="*/ 721734 w 1648366"/>
                <a:gd name="connsiteY2" fmla="*/ 15291 h 15306"/>
                <a:gd name="connsiteX3" fmla="*/ 1204928 w 1648366"/>
                <a:gd name="connsiteY3" fmla="*/ 0 h 15306"/>
                <a:gd name="connsiteX4" fmla="*/ 1648366 w 1648366"/>
                <a:gd name="connsiteY4" fmla="*/ 3058 h 1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8366" h="15306">
                  <a:moveTo>
                    <a:pt x="0" y="12233"/>
                  </a:moveTo>
                  <a:cubicBezTo>
                    <a:pt x="109585" y="7390"/>
                    <a:pt x="339459" y="3058"/>
                    <a:pt x="339459" y="3058"/>
                  </a:cubicBezTo>
                  <a:cubicBezTo>
                    <a:pt x="459748" y="3568"/>
                    <a:pt x="577489" y="15801"/>
                    <a:pt x="721734" y="15291"/>
                  </a:cubicBezTo>
                  <a:cubicBezTo>
                    <a:pt x="865979" y="14781"/>
                    <a:pt x="1204928" y="0"/>
                    <a:pt x="1204928" y="0"/>
                  </a:cubicBezTo>
                  <a:lnTo>
                    <a:pt x="1648366" y="30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1" name="Google Shape;898;p88">
            <a:extLst>
              <a:ext uri="{FF2B5EF4-FFF2-40B4-BE49-F238E27FC236}">
                <a16:creationId xmlns:a16="http://schemas.microsoft.com/office/drawing/2014/main" id="{D2687954-0C38-7996-00FD-57440CFE5CA1}"/>
              </a:ext>
            </a:extLst>
          </p:cNvPr>
          <p:cNvSpPr txBox="1"/>
          <p:nvPr/>
        </p:nvSpPr>
        <p:spPr>
          <a:xfrm>
            <a:off x="827127" y="3687680"/>
            <a:ext cx="26304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Avg</a:t>
            </a:r>
          </a:p>
        </p:txBody>
      </p:sp>
      <p:cxnSp>
        <p:nvCxnSpPr>
          <p:cNvPr id="3328" name="Straight Connector 3327">
            <a:extLst>
              <a:ext uri="{FF2B5EF4-FFF2-40B4-BE49-F238E27FC236}">
                <a16:creationId xmlns:a16="http://schemas.microsoft.com/office/drawing/2014/main" id="{9C72D97A-9EE6-DE01-98D0-7F88B98C12B3}"/>
              </a:ext>
            </a:extLst>
          </p:cNvPr>
          <p:cNvCxnSpPr>
            <a:cxnSpLocks/>
          </p:cNvCxnSpPr>
          <p:nvPr/>
        </p:nvCxnSpPr>
        <p:spPr>
          <a:xfrm>
            <a:off x="662944" y="3590847"/>
            <a:ext cx="212672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6CC957E6-B7C2-6C3F-D755-E3A929AADCFB}"/>
              </a:ext>
            </a:extLst>
          </p:cNvPr>
          <p:cNvSpPr txBox="1"/>
          <p:nvPr/>
        </p:nvSpPr>
        <p:spPr>
          <a:xfrm>
            <a:off x="587269" y="1294971"/>
            <a:ext cx="225118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During initial analysis/prototyping, most time is spent writing and developing code/scripts. The only time the GPU is used is during sporadic testing of code.</a:t>
            </a:r>
          </a:p>
        </p:txBody>
      </p:sp>
      <p:sp>
        <p:nvSpPr>
          <p:cNvPr id="25" name="Google Shape;898;p88">
            <a:extLst>
              <a:ext uri="{FF2B5EF4-FFF2-40B4-BE49-F238E27FC236}">
                <a16:creationId xmlns:a16="http://schemas.microsoft.com/office/drawing/2014/main" id="{9C9B9EFE-6EEF-B8EB-9FBF-3DE8670EB80F}"/>
              </a:ext>
            </a:extLst>
          </p:cNvPr>
          <p:cNvSpPr txBox="1"/>
          <p:nvPr/>
        </p:nvSpPr>
        <p:spPr>
          <a:xfrm>
            <a:off x="662944" y="4366413"/>
            <a:ext cx="2126726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is where we see the absolute lowest Average Utilization.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15D82C-FFFC-DF6B-8452-B03F795FE63C}"/>
              </a:ext>
            </a:extLst>
          </p:cNvPr>
          <p:cNvCxnSpPr>
            <a:cxnSpLocks/>
          </p:cNvCxnSpPr>
          <p:nvPr/>
        </p:nvCxnSpPr>
        <p:spPr>
          <a:xfrm flipV="1">
            <a:off x="3133094" y="1246339"/>
            <a:ext cx="0" cy="362093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898;p88">
            <a:extLst>
              <a:ext uri="{FF2B5EF4-FFF2-40B4-BE49-F238E27FC236}">
                <a16:creationId xmlns:a16="http://schemas.microsoft.com/office/drawing/2014/main" id="{DCA24AD8-495C-6109-FE88-86A2B4C0CE3D}"/>
              </a:ext>
            </a:extLst>
          </p:cNvPr>
          <p:cNvSpPr txBox="1"/>
          <p:nvPr/>
        </p:nvSpPr>
        <p:spPr>
          <a:xfrm>
            <a:off x="3286623" y="2122096"/>
            <a:ext cx="151139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</a:t>
            </a:r>
          </a:p>
        </p:txBody>
      </p:sp>
      <p:sp>
        <p:nvSpPr>
          <p:cNvPr id="41" name="Google Shape;898;p88">
            <a:extLst>
              <a:ext uri="{FF2B5EF4-FFF2-40B4-BE49-F238E27FC236}">
                <a16:creationId xmlns:a16="http://schemas.microsoft.com/office/drawing/2014/main" id="{5E835C00-0C8E-6A23-E836-F10B6FD0AD0E}"/>
              </a:ext>
            </a:extLst>
          </p:cNvPr>
          <p:cNvSpPr txBox="1"/>
          <p:nvPr/>
        </p:nvSpPr>
        <p:spPr>
          <a:xfrm>
            <a:off x="3430318" y="2642021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2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42" name="Google Shape;898;p88">
            <a:extLst>
              <a:ext uri="{FF2B5EF4-FFF2-40B4-BE49-F238E27FC236}">
                <a16:creationId xmlns:a16="http://schemas.microsoft.com/office/drawing/2014/main" id="{A3A3F671-E46A-2674-C13F-E28077CCD788}"/>
              </a:ext>
            </a:extLst>
          </p:cNvPr>
          <p:cNvSpPr txBox="1"/>
          <p:nvPr/>
        </p:nvSpPr>
        <p:spPr>
          <a:xfrm>
            <a:off x="3430318" y="232925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3" name="Google Shape;898;p88">
            <a:extLst>
              <a:ext uri="{FF2B5EF4-FFF2-40B4-BE49-F238E27FC236}">
                <a16:creationId xmlns:a16="http://schemas.microsoft.com/office/drawing/2014/main" id="{FD9921AD-B0D4-7D48-1180-DF21268C2749}"/>
              </a:ext>
            </a:extLst>
          </p:cNvPr>
          <p:cNvSpPr txBox="1"/>
          <p:nvPr/>
        </p:nvSpPr>
        <p:spPr>
          <a:xfrm>
            <a:off x="3431908" y="29472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F878B33-6CB4-1784-E1F5-25F66C7969D3}"/>
              </a:ext>
            </a:extLst>
          </p:cNvPr>
          <p:cNvSpPr txBox="1"/>
          <p:nvPr/>
        </p:nvSpPr>
        <p:spPr>
          <a:xfrm>
            <a:off x="3430318" y="3246288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sp>
        <p:nvSpPr>
          <p:cNvPr id="49" name="Google Shape;898;p88">
            <a:extLst>
              <a:ext uri="{FF2B5EF4-FFF2-40B4-BE49-F238E27FC236}">
                <a16:creationId xmlns:a16="http://schemas.microsoft.com/office/drawing/2014/main" id="{25F7562E-1A38-F051-DC67-D21B30D3E4AC}"/>
              </a:ext>
            </a:extLst>
          </p:cNvPr>
          <p:cNvSpPr txBox="1"/>
          <p:nvPr/>
        </p:nvSpPr>
        <p:spPr>
          <a:xfrm>
            <a:off x="3524595" y="3687680"/>
            <a:ext cx="26304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Avg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F09F41-3071-FE4E-403F-3EB11725687A}"/>
              </a:ext>
            </a:extLst>
          </p:cNvPr>
          <p:cNvCxnSpPr>
            <a:cxnSpLocks/>
          </p:cNvCxnSpPr>
          <p:nvPr/>
        </p:nvCxnSpPr>
        <p:spPr>
          <a:xfrm>
            <a:off x="3430318" y="3590847"/>
            <a:ext cx="212672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898;p88">
            <a:extLst>
              <a:ext uri="{FF2B5EF4-FFF2-40B4-BE49-F238E27FC236}">
                <a16:creationId xmlns:a16="http://schemas.microsoft.com/office/drawing/2014/main" id="{6A006C4A-24DD-0C4E-5566-744598FC14CF}"/>
              </a:ext>
            </a:extLst>
          </p:cNvPr>
          <p:cNvSpPr txBox="1"/>
          <p:nvPr/>
        </p:nvSpPr>
        <p:spPr>
          <a:xfrm>
            <a:off x="6074691" y="2122096"/>
            <a:ext cx="151139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</a:t>
            </a:r>
          </a:p>
        </p:txBody>
      </p:sp>
      <p:grpSp>
        <p:nvGrpSpPr>
          <p:cNvPr id="3136" name="Group 3135">
            <a:extLst>
              <a:ext uri="{FF2B5EF4-FFF2-40B4-BE49-F238E27FC236}">
                <a16:creationId xmlns:a16="http://schemas.microsoft.com/office/drawing/2014/main" id="{F5749AE1-735D-533D-C364-38174A1A0934}"/>
              </a:ext>
            </a:extLst>
          </p:cNvPr>
          <p:cNvGrpSpPr/>
          <p:nvPr/>
        </p:nvGrpSpPr>
        <p:grpSpPr>
          <a:xfrm>
            <a:off x="6218386" y="2642021"/>
            <a:ext cx="1960886" cy="270512"/>
            <a:chOff x="6218386" y="2642021"/>
            <a:chExt cx="1960886" cy="270512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83A59F9-60E4-EC3C-18A0-3E9574714308}"/>
                </a:ext>
              </a:extLst>
            </p:cNvPr>
            <p:cNvSpPr/>
            <p:nvPr/>
          </p:nvSpPr>
          <p:spPr>
            <a:xfrm>
              <a:off x="6750506" y="2662748"/>
              <a:ext cx="20766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C87A49-9AAF-651E-EA64-9E199F057257}"/>
                </a:ext>
              </a:extLst>
            </p:cNvPr>
            <p:cNvSpPr/>
            <p:nvPr/>
          </p:nvSpPr>
          <p:spPr>
            <a:xfrm>
              <a:off x="7206661" y="2662748"/>
              <a:ext cx="20766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09F917-012D-C00C-3ECE-335D16FF58CC}"/>
                </a:ext>
              </a:extLst>
            </p:cNvPr>
            <p:cNvSpPr/>
            <p:nvPr/>
          </p:nvSpPr>
          <p:spPr>
            <a:xfrm>
              <a:off x="7676601" y="2662748"/>
              <a:ext cx="20766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28938568-60C7-F0D2-28C8-9AFCAD186CAF}"/>
                </a:ext>
              </a:extLst>
            </p:cNvPr>
            <p:cNvSpPr/>
            <p:nvPr/>
          </p:nvSpPr>
          <p:spPr>
            <a:xfrm>
              <a:off x="6526506" y="2662748"/>
              <a:ext cx="20766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2" name="Google Shape;1486;p114">
              <a:extLst>
                <a:ext uri="{FF2B5EF4-FFF2-40B4-BE49-F238E27FC236}">
                  <a16:creationId xmlns:a16="http://schemas.microsoft.com/office/drawing/2014/main" id="{733BCF56-1A50-0ABA-4EED-38989756B4FD}"/>
                </a:ext>
              </a:extLst>
            </p:cNvPr>
            <p:cNvCxnSpPr>
              <a:cxnSpLocks/>
            </p:cNvCxnSpPr>
            <p:nvPr/>
          </p:nvCxnSpPr>
          <p:spPr>
            <a:xfrm>
              <a:off x="6510174" y="2647324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4" name="Google Shape;1487;p114">
              <a:extLst>
                <a:ext uri="{FF2B5EF4-FFF2-40B4-BE49-F238E27FC236}">
                  <a16:creationId xmlns:a16="http://schemas.microsoft.com/office/drawing/2014/main" id="{3459C197-A60A-BD3F-29EA-1089D97246CE}"/>
                </a:ext>
              </a:extLst>
            </p:cNvPr>
            <p:cNvCxnSpPr/>
            <p:nvPr/>
          </p:nvCxnSpPr>
          <p:spPr>
            <a:xfrm flipH="1">
              <a:off x="6500332" y="264732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898;p88">
              <a:extLst>
                <a:ext uri="{FF2B5EF4-FFF2-40B4-BE49-F238E27FC236}">
                  <a16:creationId xmlns:a16="http://schemas.microsoft.com/office/drawing/2014/main" id="{27F31913-8CAB-ECCD-EA02-FAD0CBA94390}"/>
                </a:ext>
              </a:extLst>
            </p:cNvPr>
            <p:cNvSpPr txBox="1"/>
            <p:nvPr/>
          </p:nvSpPr>
          <p:spPr>
            <a:xfrm>
              <a:off x="6218386" y="2642021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E016F2-BEBB-7F38-86DB-7060C1B953C2}"/>
              </a:ext>
            </a:extLst>
          </p:cNvPr>
          <p:cNvGrpSpPr/>
          <p:nvPr/>
        </p:nvGrpSpPr>
        <p:grpSpPr>
          <a:xfrm>
            <a:off x="6218386" y="2329256"/>
            <a:ext cx="1966918" cy="272178"/>
            <a:chOff x="6218386" y="2329256"/>
            <a:chExt cx="1966918" cy="272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1984F7C-BBCD-5EA7-44B3-F8CDAE3C0191}"/>
                </a:ext>
              </a:extLst>
            </p:cNvPr>
            <p:cNvSpPr/>
            <p:nvPr/>
          </p:nvSpPr>
          <p:spPr>
            <a:xfrm>
              <a:off x="6986635" y="2351113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1A2F86E-16D3-DD2C-7C71-90A83E913803}"/>
                </a:ext>
              </a:extLst>
            </p:cNvPr>
            <p:cNvSpPr/>
            <p:nvPr/>
          </p:nvSpPr>
          <p:spPr>
            <a:xfrm>
              <a:off x="7445418" y="2351113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34FF42-43E4-A769-818E-936DC422FC8A}"/>
                </a:ext>
              </a:extLst>
            </p:cNvPr>
            <p:cNvSpPr/>
            <p:nvPr/>
          </p:nvSpPr>
          <p:spPr>
            <a:xfrm>
              <a:off x="7915358" y="2351113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342A0970-4BC6-B6C9-8A0E-94E15FC6D3C7}"/>
                </a:ext>
              </a:extLst>
            </p:cNvPr>
            <p:cNvSpPr/>
            <p:nvPr/>
          </p:nvSpPr>
          <p:spPr>
            <a:xfrm>
              <a:off x="6527852" y="2351113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15" name="Google Shape;1487;p114">
              <a:extLst>
                <a:ext uri="{FF2B5EF4-FFF2-40B4-BE49-F238E27FC236}">
                  <a16:creationId xmlns:a16="http://schemas.microsoft.com/office/drawing/2014/main" id="{E02FF679-12BD-85D5-C43C-FACDBC7DA2AC}"/>
                </a:ext>
              </a:extLst>
            </p:cNvPr>
            <p:cNvCxnSpPr/>
            <p:nvPr/>
          </p:nvCxnSpPr>
          <p:spPr>
            <a:xfrm flipH="1">
              <a:off x="6506364" y="258596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5" name="Google Shape;1487;p114">
              <a:extLst>
                <a:ext uri="{FF2B5EF4-FFF2-40B4-BE49-F238E27FC236}">
                  <a16:creationId xmlns:a16="http://schemas.microsoft.com/office/drawing/2014/main" id="{8A7C2924-DE1B-7AB4-5B9F-CB89E8FDF702}"/>
                </a:ext>
              </a:extLst>
            </p:cNvPr>
            <p:cNvCxnSpPr/>
            <p:nvPr/>
          </p:nvCxnSpPr>
          <p:spPr>
            <a:xfrm flipH="1">
              <a:off x="6506364" y="2598961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4" name="Google Shape;1486;p114">
              <a:extLst>
                <a:ext uri="{FF2B5EF4-FFF2-40B4-BE49-F238E27FC236}">
                  <a16:creationId xmlns:a16="http://schemas.microsoft.com/office/drawing/2014/main" id="{92E792E3-CDDD-E3C5-DA31-B954B3D1EA2F}"/>
                </a:ext>
              </a:extLst>
            </p:cNvPr>
            <p:cNvCxnSpPr>
              <a:cxnSpLocks/>
            </p:cNvCxnSpPr>
            <p:nvPr/>
          </p:nvCxnSpPr>
          <p:spPr>
            <a:xfrm>
              <a:off x="6510174" y="2336225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7" name="Google Shape;1487;p114">
              <a:extLst>
                <a:ext uri="{FF2B5EF4-FFF2-40B4-BE49-F238E27FC236}">
                  <a16:creationId xmlns:a16="http://schemas.microsoft.com/office/drawing/2014/main" id="{9079B4D7-5E49-8F7A-8E35-E62E75C3D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0332" y="2335207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" name="Google Shape;898;p88">
              <a:extLst>
                <a:ext uri="{FF2B5EF4-FFF2-40B4-BE49-F238E27FC236}">
                  <a16:creationId xmlns:a16="http://schemas.microsoft.com/office/drawing/2014/main" id="{EB2D2BC9-F1D5-560E-A977-EF7F6884E8BF}"/>
                </a:ext>
              </a:extLst>
            </p:cNvPr>
            <p:cNvSpPr txBox="1"/>
            <p:nvPr/>
          </p:nvSpPr>
          <p:spPr>
            <a:xfrm>
              <a:off x="6218386" y="2329256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D3A174-CC27-97C6-2337-0ED6F5347D58}"/>
              </a:ext>
            </a:extLst>
          </p:cNvPr>
          <p:cNvGrpSpPr/>
          <p:nvPr/>
        </p:nvGrpSpPr>
        <p:grpSpPr>
          <a:xfrm>
            <a:off x="6219976" y="2896837"/>
            <a:ext cx="1965328" cy="316200"/>
            <a:chOff x="6219976" y="2896837"/>
            <a:chExt cx="1965328" cy="316200"/>
          </a:xfrm>
        </p:grpSpPr>
        <p:cxnSp>
          <p:nvCxnSpPr>
            <p:cNvPr id="3126" name="Google Shape;1487;p114">
              <a:extLst>
                <a:ext uri="{FF2B5EF4-FFF2-40B4-BE49-F238E27FC236}">
                  <a16:creationId xmlns:a16="http://schemas.microsoft.com/office/drawing/2014/main" id="{0A8A7C44-28E2-CFAF-442E-D09D41BB9454}"/>
                </a:ext>
              </a:extLst>
            </p:cNvPr>
            <p:cNvCxnSpPr/>
            <p:nvPr/>
          </p:nvCxnSpPr>
          <p:spPr>
            <a:xfrm flipH="1">
              <a:off x="6506364" y="289683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1487;p114">
              <a:extLst>
                <a:ext uri="{FF2B5EF4-FFF2-40B4-BE49-F238E27FC236}">
                  <a16:creationId xmlns:a16="http://schemas.microsoft.com/office/drawing/2014/main" id="{184F9998-A2FC-FBA5-7961-C382CABDF621}"/>
                </a:ext>
              </a:extLst>
            </p:cNvPr>
            <p:cNvCxnSpPr/>
            <p:nvPr/>
          </p:nvCxnSpPr>
          <p:spPr>
            <a:xfrm flipH="1">
              <a:off x="6506364" y="291006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E0590035-C52A-FA20-67A5-72D1E2366878}"/>
                </a:ext>
              </a:extLst>
            </p:cNvPr>
            <p:cNvSpPr/>
            <p:nvPr/>
          </p:nvSpPr>
          <p:spPr>
            <a:xfrm>
              <a:off x="6529284" y="2961662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31" name="Google Shape;1487;p114">
              <a:extLst>
                <a:ext uri="{FF2B5EF4-FFF2-40B4-BE49-F238E27FC236}">
                  <a16:creationId xmlns:a16="http://schemas.microsoft.com/office/drawing/2014/main" id="{78B6CC7B-4F07-6B4F-51BE-F941DFE4556F}"/>
                </a:ext>
              </a:extLst>
            </p:cNvPr>
            <p:cNvCxnSpPr/>
            <p:nvPr/>
          </p:nvCxnSpPr>
          <p:spPr>
            <a:xfrm flipH="1">
              <a:off x="6506364" y="319734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D0E75DD6-36C6-2730-1F9F-297DC46E76AB}"/>
                </a:ext>
              </a:extLst>
            </p:cNvPr>
            <p:cNvSpPr/>
            <p:nvPr/>
          </p:nvSpPr>
          <p:spPr>
            <a:xfrm>
              <a:off x="7381553" y="2961662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95" name="Google Shape;1486;p114">
              <a:extLst>
                <a:ext uri="{FF2B5EF4-FFF2-40B4-BE49-F238E27FC236}">
                  <a16:creationId xmlns:a16="http://schemas.microsoft.com/office/drawing/2014/main" id="{11C30CDD-4EF1-DD59-1170-F0C6129999B8}"/>
                </a:ext>
              </a:extLst>
            </p:cNvPr>
            <p:cNvCxnSpPr>
              <a:cxnSpLocks/>
            </p:cNvCxnSpPr>
            <p:nvPr/>
          </p:nvCxnSpPr>
          <p:spPr>
            <a:xfrm>
              <a:off x="6510174" y="294782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8" name="Google Shape;1487;p114">
              <a:extLst>
                <a:ext uri="{FF2B5EF4-FFF2-40B4-BE49-F238E27FC236}">
                  <a16:creationId xmlns:a16="http://schemas.microsoft.com/office/drawing/2014/main" id="{A2874E2F-8109-665B-6273-06B52019EAEC}"/>
                </a:ext>
              </a:extLst>
            </p:cNvPr>
            <p:cNvCxnSpPr/>
            <p:nvPr/>
          </p:nvCxnSpPr>
          <p:spPr>
            <a:xfrm flipH="1">
              <a:off x="6500332" y="294782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" name="Google Shape;898;p88">
              <a:extLst>
                <a:ext uri="{FF2B5EF4-FFF2-40B4-BE49-F238E27FC236}">
                  <a16:creationId xmlns:a16="http://schemas.microsoft.com/office/drawing/2014/main" id="{43D01B45-58DE-9E95-289C-D6B51FD3D9B4}"/>
                </a:ext>
              </a:extLst>
            </p:cNvPr>
            <p:cNvSpPr txBox="1"/>
            <p:nvPr/>
          </p:nvSpPr>
          <p:spPr>
            <a:xfrm>
              <a:off x="6219976" y="2947262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E09EFE-3498-635B-D658-C0508977BDCB}"/>
              </a:ext>
            </a:extLst>
          </p:cNvPr>
          <p:cNvGrpSpPr/>
          <p:nvPr/>
        </p:nvGrpSpPr>
        <p:grpSpPr>
          <a:xfrm>
            <a:off x="6218386" y="3210564"/>
            <a:ext cx="1966918" cy="312518"/>
            <a:chOff x="6218386" y="3210564"/>
            <a:chExt cx="1966918" cy="312518"/>
          </a:xfrm>
        </p:grpSpPr>
        <p:cxnSp>
          <p:nvCxnSpPr>
            <p:cNvPr id="3097" name="Google Shape;1487;p114">
              <a:extLst>
                <a:ext uri="{FF2B5EF4-FFF2-40B4-BE49-F238E27FC236}">
                  <a16:creationId xmlns:a16="http://schemas.microsoft.com/office/drawing/2014/main" id="{6CD84589-40AF-ABFD-7AEC-4082605D1F7F}"/>
                </a:ext>
              </a:extLst>
            </p:cNvPr>
            <p:cNvCxnSpPr/>
            <p:nvPr/>
          </p:nvCxnSpPr>
          <p:spPr>
            <a:xfrm flipH="1">
              <a:off x="6506364" y="321056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C8C8EEE7-E492-FA41-502C-A6167DB17D92}"/>
                </a:ext>
              </a:extLst>
            </p:cNvPr>
            <p:cNvSpPr/>
            <p:nvPr/>
          </p:nvSpPr>
          <p:spPr>
            <a:xfrm>
              <a:off x="6983369" y="3271707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99C42-F5AA-03E0-33CD-12A3E19F02FF}"/>
                </a:ext>
              </a:extLst>
            </p:cNvPr>
            <p:cNvSpPr/>
            <p:nvPr/>
          </p:nvSpPr>
          <p:spPr>
            <a:xfrm>
              <a:off x="6513985" y="3271707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E7028A01-CA62-EE70-C097-06BEF6BC0E33}"/>
                </a:ext>
              </a:extLst>
            </p:cNvPr>
            <p:cNvSpPr/>
            <p:nvPr/>
          </p:nvSpPr>
          <p:spPr>
            <a:xfrm>
              <a:off x="7796042" y="3271707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3" name="Google Shape;1487;p114">
              <a:extLst>
                <a:ext uri="{FF2B5EF4-FFF2-40B4-BE49-F238E27FC236}">
                  <a16:creationId xmlns:a16="http://schemas.microsoft.com/office/drawing/2014/main" id="{AFEA7651-109A-4167-0F48-5025CC05AC99}"/>
                </a:ext>
              </a:extLst>
            </p:cNvPr>
            <p:cNvCxnSpPr/>
            <p:nvPr/>
          </p:nvCxnSpPr>
          <p:spPr>
            <a:xfrm flipH="1">
              <a:off x="6506364" y="3507386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8" name="Google Shape;1486;p114">
              <a:extLst>
                <a:ext uri="{FF2B5EF4-FFF2-40B4-BE49-F238E27FC236}">
                  <a16:creationId xmlns:a16="http://schemas.microsoft.com/office/drawing/2014/main" id="{DCFDAF9C-7F63-036E-02A4-F6AB9C557F35}"/>
                </a:ext>
              </a:extLst>
            </p:cNvPr>
            <p:cNvCxnSpPr>
              <a:cxnSpLocks/>
            </p:cNvCxnSpPr>
            <p:nvPr/>
          </p:nvCxnSpPr>
          <p:spPr>
            <a:xfrm>
              <a:off x="6510174" y="3257873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9" name="Google Shape;1487;p114">
              <a:extLst>
                <a:ext uri="{FF2B5EF4-FFF2-40B4-BE49-F238E27FC236}">
                  <a16:creationId xmlns:a16="http://schemas.microsoft.com/office/drawing/2014/main" id="{4247E459-D86A-E29C-E88B-4E15EE79A83F}"/>
                </a:ext>
              </a:extLst>
            </p:cNvPr>
            <p:cNvCxnSpPr/>
            <p:nvPr/>
          </p:nvCxnSpPr>
          <p:spPr>
            <a:xfrm flipH="1">
              <a:off x="6506364" y="3520609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1487;p114">
              <a:extLst>
                <a:ext uri="{FF2B5EF4-FFF2-40B4-BE49-F238E27FC236}">
                  <a16:creationId xmlns:a16="http://schemas.microsoft.com/office/drawing/2014/main" id="{AA81C94C-8613-5E46-2797-16D40E1AD803}"/>
                </a:ext>
              </a:extLst>
            </p:cNvPr>
            <p:cNvCxnSpPr/>
            <p:nvPr/>
          </p:nvCxnSpPr>
          <p:spPr>
            <a:xfrm flipH="1">
              <a:off x="6500332" y="325787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" name="Google Shape;898;p88">
              <a:extLst>
                <a:ext uri="{FF2B5EF4-FFF2-40B4-BE49-F238E27FC236}">
                  <a16:creationId xmlns:a16="http://schemas.microsoft.com/office/drawing/2014/main" id="{3FB47D27-C50A-26A1-10EB-B570B5A5B805}"/>
                </a:ext>
              </a:extLst>
            </p:cNvPr>
            <p:cNvSpPr txBox="1"/>
            <p:nvPr/>
          </p:nvSpPr>
          <p:spPr>
            <a:xfrm>
              <a:off x="6218386" y="3246288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 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DA9EE0-1C80-5678-8318-553FF3905132}"/>
              </a:ext>
            </a:extLst>
          </p:cNvPr>
          <p:cNvGrpSpPr/>
          <p:nvPr/>
        </p:nvGrpSpPr>
        <p:grpSpPr>
          <a:xfrm>
            <a:off x="6312663" y="3687680"/>
            <a:ext cx="1888973" cy="378629"/>
            <a:chOff x="6312663" y="3687680"/>
            <a:chExt cx="1888973" cy="37862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93FE6D-04BB-1A09-A6E4-E46F78191689}"/>
                </a:ext>
              </a:extLst>
            </p:cNvPr>
            <p:cNvSpPr/>
            <p:nvPr/>
          </p:nvSpPr>
          <p:spPr>
            <a:xfrm>
              <a:off x="6750506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9B2811-84AA-0516-3848-4E800D76A2B3}"/>
                </a:ext>
              </a:extLst>
            </p:cNvPr>
            <p:cNvSpPr/>
            <p:nvPr/>
          </p:nvSpPr>
          <p:spPr>
            <a:xfrm>
              <a:off x="720666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C64BC0-2F07-054B-6CF2-0E2EE12AEC6C}"/>
                </a:ext>
              </a:extLst>
            </p:cNvPr>
            <p:cNvSpPr/>
            <p:nvPr/>
          </p:nvSpPr>
          <p:spPr>
            <a:xfrm>
              <a:off x="767660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47722A-4C94-A7EE-4EC4-022785900CB1}"/>
                </a:ext>
              </a:extLst>
            </p:cNvPr>
            <p:cNvSpPr/>
            <p:nvPr/>
          </p:nvSpPr>
          <p:spPr>
            <a:xfrm>
              <a:off x="6986635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188A2D-1C22-574C-DA92-5A260086F536}"/>
                </a:ext>
              </a:extLst>
            </p:cNvPr>
            <p:cNvSpPr/>
            <p:nvPr/>
          </p:nvSpPr>
          <p:spPr>
            <a:xfrm>
              <a:off x="744541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9F25713-BC16-1646-6C20-3ECF57281C99}"/>
                </a:ext>
              </a:extLst>
            </p:cNvPr>
            <p:cNvSpPr/>
            <p:nvPr/>
          </p:nvSpPr>
          <p:spPr>
            <a:xfrm>
              <a:off x="791535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2E068-39DE-D470-49D4-42E2D57E8A68}"/>
                </a:ext>
              </a:extLst>
            </p:cNvPr>
            <p:cNvSpPr/>
            <p:nvPr/>
          </p:nvSpPr>
          <p:spPr>
            <a:xfrm>
              <a:off x="6527852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BF4753E-332C-1C0F-ED48-7987BCEBD886}"/>
                </a:ext>
              </a:extLst>
            </p:cNvPr>
            <p:cNvSpPr/>
            <p:nvPr/>
          </p:nvSpPr>
          <p:spPr>
            <a:xfrm>
              <a:off x="6529284" y="3729254"/>
              <a:ext cx="41433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08AB0FE-8DCC-2739-EA76-740CFBC4B1D0}"/>
                </a:ext>
              </a:extLst>
            </p:cNvPr>
            <p:cNvSpPr/>
            <p:nvPr/>
          </p:nvSpPr>
          <p:spPr>
            <a:xfrm>
              <a:off x="7381553" y="3729254"/>
              <a:ext cx="39888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D8527CF-A274-527E-74CC-58D4920D7DE9}"/>
                </a:ext>
              </a:extLst>
            </p:cNvPr>
            <p:cNvSpPr/>
            <p:nvPr/>
          </p:nvSpPr>
          <p:spPr>
            <a:xfrm>
              <a:off x="6983369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1E8AD3A-8B4A-4867-A07E-68CD389A6CC3}"/>
                </a:ext>
              </a:extLst>
            </p:cNvPr>
            <p:cNvSpPr/>
            <p:nvPr/>
          </p:nvSpPr>
          <p:spPr>
            <a:xfrm>
              <a:off x="6523511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DB45990-BC10-2440-DA3E-38D0BD07E700}"/>
                </a:ext>
              </a:extLst>
            </p:cNvPr>
            <p:cNvSpPr/>
            <p:nvPr/>
          </p:nvSpPr>
          <p:spPr>
            <a:xfrm>
              <a:off x="7796042" y="3729254"/>
              <a:ext cx="379225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52" name="Group 3251">
              <a:extLst>
                <a:ext uri="{FF2B5EF4-FFF2-40B4-BE49-F238E27FC236}">
                  <a16:creationId xmlns:a16="http://schemas.microsoft.com/office/drawing/2014/main" id="{4A755071-0ABE-1A99-0A36-EDF5B917F421}"/>
                </a:ext>
              </a:extLst>
            </p:cNvPr>
            <p:cNvGrpSpPr/>
            <p:nvPr/>
          </p:nvGrpSpPr>
          <p:grpSpPr>
            <a:xfrm>
              <a:off x="6516664" y="3699522"/>
              <a:ext cx="1684972" cy="366787"/>
              <a:chOff x="4455937" y="4306131"/>
              <a:chExt cx="1684972" cy="366787"/>
            </a:xfrm>
          </p:grpSpPr>
          <p:grpSp>
            <p:nvGrpSpPr>
              <p:cNvPr id="3214" name="Group 3213">
                <a:extLst>
                  <a:ext uri="{FF2B5EF4-FFF2-40B4-BE49-F238E27FC236}">
                    <a16:creationId xmlns:a16="http://schemas.microsoft.com/office/drawing/2014/main" id="{F680E4EF-6C93-C953-3A7D-4392F255DBE6}"/>
                  </a:ext>
                </a:extLst>
              </p:cNvPr>
              <p:cNvGrpSpPr/>
              <p:nvPr/>
            </p:nvGrpSpPr>
            <p:grpSpPr>
              <a:xfrm>
                <a:off x="4455937" y="4306131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216" name="Google Shape;1486;p114">
                  <a:extLst>
                    <a:ext uri="{FF2B5EF4-FFF2-40B4-BE49-F238E27FC236}">
                      <a16:creationId xmlns:a16="http://schemas.microsoft.com/office/drawing/2014/main" id="{2DBED08D-14DA-FD53-AA52-6F08C97B9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17" name="Google Shape;1487;p114">
                  <a:extLst>
                    <a:ext uri="{FF2B5EF4-FFF2-40B4-BE49-F238E27FC236}">
                      <a16:creationId xmlns:a16="http://schemas.microsoft.com/office/drawing/2014/main" id="{36A3E809-8BE3-02A9-1408-08E970F59F87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18" name="Google Shape;1487;p114">
                  <a:extLst>
                    <a:ext uri="{FF2B5EF4-FFF2-40B4-BE49-F238E27FC236}">
                      <a16:creationId xmlns:a16="http://schemas.microsoft.com/office/drawing/2014/main" id="{EEABC948-82CF-8435-78A5-51CA3013C82E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51" name="Freeform: Shape 3250">
                <a:extLst>
                  <a:ext uri="{FF2B5EF4-FFF2-40B4-BE49-F238E27FC236}">
                    <a16:creationId xmlns:a16="http://schemas.microsoft.com/office/drawing/2014/main" id="{1FEEE7EB-43A7-EDF5-F470-EF75EE751E20}"/>
                  </a:ext>
                </a:extLst>
              </p:cNvPr>
              <p:cNvSpPr/>
              <p:nvPr/>
            </p:nvSpPr>
            <p:spPr>
              <a:xfrm>
                <a:off x="4471080" y="4468020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Google Shape;898;p88">
              <a:extLst>
                <a:ext uri="{FF2B5EF4-FFF2-40B4-BE49-F238E27FC236}">
                  <a16:creationId xmlns:a16="http://schemas.microsoft.com/office/drawing/2014/main" id="{478D6E2F-9791-E85C-68FB-C212925FEBBA}"/>
                </a:ext>
              </a:extLst>
            </p:cNvPr>
            <p:cNvSpPr txBox="1"/>
            <p:nvPr/>
          </p:nvSpPr>
          <p:spPr>
            <a:xfrm>
              <a:off x="6312663" y="3687680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0288502-7F96-0245-691E-7AEF8600E55A}"/>
              </a:ext>
            </a:extLst>
          </p:cNvPr>
          <p:cNvCxnSpPr>
            <a:cxnSpLocks/>
          </p:cNvCxnSpPr>
          <p:nvPr/>
        </p:nvCxnSpPr>
        <p:spPr>
          <a:xfrm>
            <a:off x="6218386" y="3590847"/>
            <a:ext cx="212672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898;p88">
            <a:extLst>
              <a:ext uri="{FF2B5EF4-FFF2-40B4-BE49-F238E27FC236}">
                <a16:creationId xmlns:a16="http://schemas.microsoft.com/office/drawing/2014/main" id="{2E74F406-5D7C-7506-3C1A-86FE15376F6F}"/>
              </a:ext>
            </a:extLst>
          </p:cNvPr>
          <p:cNvSpPr txBox="1"/>
          <p:nvPr/>
        </p:nvSpPr>
        <p:spPr>
          <a:xfrm>
            <a:off x="3309885" y="1294971"/>
            <a:ext cx="2251181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Sometimes the model(s) we are training is very small (or very simple), or the ETL pipeline we are running is not complex.</a:t>
            </a:r>
          </a:p>
        </p:txBody>
      </p:sp>
      <p:sp>
        <p:nvSpPr>
          <p:cNvPr id="60" name="Google Shape;898;p88">
            <a:extLst>
              <a:ext uri="{FF2B5EF4-FFF2-40B4-BE49-F238E27FC236}">
                <a16:creationId xmlns:a16="http://schemas.microsoft.com/office/drawing/2014/main" id="{B54594B5-A5E5-7806-2857-AA6F1F728C17}"/>
              </a:ext>
            </a:extLst>
          </p:cNvPr>
          <p:cNvSpPr txBox="1"/>
          <p:nvPr/>
        </p:nvSpPr>
        <p:spPr>
          <a:xfrm>
            <a:off x="3309884" y="4366413"/>
            <a:ext cx="2373367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these cases, we get more consistent utilization, but still do not saturate our GPUs.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85C0F-A8FA-9935-996E-374DDD554FD0}"/>
              </a:ext>
            </a:extLst>
          </p:cNvPr>
          <p:cNvCxnSpPr>
            <a:cxnSpLocks/>
          </p:cNvCxnSpPr>
          <p:nvPr/>
        </p:nvCxnSpPr>
        <p:spPr>
          <a:xfrm flipV="1">
            <a:off x="5790569" y="1246339"/>
            <a:ext cx="0" cy="362093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898;p88">
            <a:extLst>
              <a:ext uri="{FF2B5EF4-FFF2-40B4-BE49-F238E27FC236}">
                <a16:creationId xmlns:a16="http://schemas.microsoft.com/office/drawing/2014/main" id="{B64BA751-9CFD-8B3B-0192-ED3CD9B08518}"/>
              </a:ext>
            </a:extLst>
          </p:cNvPr>
          <p:cNvSpPr txBox="1"/>
          <p:nvPr/>
        </p:nvSpPr>
        <p:spPr>
          <a:xfrm>
            <a:off x="6020073" y="1294971"/>
            <a:ext cx="2477816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might sometimes need to train a series of large/complex models, or complex ETL pipelines, but we don’t run them back-to-back because we get busy (or some other reason).</a:t>
            </a:r>
          </a:p>
        </p:txBody>
      </p:sp>
      <p:sp>
        <p:nvSpPr>
          <p:cNvPr id="63" name="Google Shape;898;p88">
            <a:extLst>
              <a:ext uri="{FF2B5EF4-FFF2-40B4-BE49-F238E27FC236}">
                <a16:creationId xmlns:a16="http://schemas.microsoft.com/office/drawing/2014/main" id="{77EB2DA9-9BED-4A38-EA3E-FB5294F5DB4F}"/>
              </a:ext>
            </a:extLst>
          </p:cNvPr>
          <p:cNvSpPr txBox="1"/>
          <p:nvPr/>
        </p:nvSpPr>
        <p:spPr>
          <a:xfrm>
            <a:off x="6020073" y="4366413"/>
            <a:ext cx="2477816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Here, there are long periods between high saturation periods where our GPUs do nothing.</a:t>
            </a:r>
          </a:p>
        </p:txBody>
      </p:sp>
      <p:grpSp>
        <p:nvGrpSpPr>
          <p:cNvPr id="3137" name="Group 3136">
            <a:extLst>
              <a:ext uri="{FF2B5EF4-FFF2-40B4-BE49-F238E27FC236}">
                <a16:creationId xmlns:a16="http://schemas.microsoft.com/office/drawing/2014/main" id="{72768F4E-3BB2-CEB2-0B16-024096BC9B79}"/>
              </a:ext>
            </a:extLst>
          </p:cNvPr>
          <p:cNvGrpSpPr/>
          <p:nvPr/>
        </p:nvGrpSpPr>
        <p:grpSpPr>
          <a:xfrm>
            <a:off x="3723320" y="2335207"/>
            <a:ext cx="1684972" cy="266227"/>
            <a:chOff x="3485413" y="1700557"/>
            <a:chExt cx="1684972" cy="368195"/>
          </a:xfrm>
        </p:grpSpPr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969D44C0-03DA-E9A4-F7E0-B390EC8FAD20}"/>
                </a:ext>
              </a:extLst>
            </p:cNvPr>
            <p:cNvSpPr/>
            <p:nvPr/>
          </p:nvSpPr>
          <p:spPr>
            <a:xfrm>
              <a:off x="3500969" y="1978657"/>
              <a:ext cx="1651000" cy="7947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39" name="Google Shape;1486;p114">
              <a:extLst>
                <a:ext uri="{FF2B5EF4-FFF2-40B4-BE49-F238E27FC236}">
                  <a16:creationId xmlns:a16="http://schemas.microsoft.com/office/drawing/2014/main" id="{67AF2F6F-9347-8C27-581B-BA9AC174A55A}"/>
                </a:ext>
              </a:extLst>
            </p:cNvPr>
            <p:cNvCxnSpPr>
              <a:cxnSpLocks/>
            </p:cNvCxnSpPr>
            <p:nvPr/>
          </p:nvCxnSpPr>
          <p:spPr>
            <a:xfrm>
              <a:off x="3495255" y="1701965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0" name="Google Shape;1487;p114">
              <a:extLst>
                <a:ext uri="{FF2B5EF4-FFF2-40B4-BE49-F238E27FC236}">
                  <a16:creationId xmlns:a16="http://schemas.microsoft.com/office/drawing/2014/main" id="{21559D56-920C-18C3-0027-0FC26D22E941}"/>
                </a:ext>
              </a:extLst>
            </p:cNvPr>
            <p:cNvCxnSpPr/>
            <p:nvPr/>
          </p:nvCxnSpPr>
          <p:spPr>
            <a:xfrm flipH="1">
              <a:off x="3491445" y="206533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1" name="Google Shape;1487;p114">
              <a:extLst>
                <a:ext uri="{FF2B5EF4-FFF2-40B4-BE49-F238E27FC236}">
                  <a16:creationId xmlns:a16="http://schemas.microsoft.com/office/drawing/2014/main" id="{E5AAFA5D-8EC0-EBE4-5BBE-4DE06BBBC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413" y="1700557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C7118D2F-9E6F-DD62-787D-1F59736DECB5}"/>
              </a:ext>
            </a:extLst>
          </p:cNvPr>
          <p:cNvGrpSpPr/>
          <p:nvPr/>
        </p:nvGrpSpPr>
        <p:grpSpPr>
          <a:xfrm>
            <a:off x="3735414" y="3707168"/>
            <a:ext cx="1684972" cy="366787"/>
            <a:chOff x="7069550" y="3003412"/>
            <a:chExt cx="1684972" cy="366787"/>
          </a:xfrm>
        </p:grpSpPr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10310193-73F2-255F-20C2-A60178D01D7E}"/>
                </a:ext>
              </a:extLst>
            </p:cNvPr>
            <p:cNvGrpSpPr/>
            <p:nvPr/>
          </p:nvGrpSpPr>
          <p:grpSpPr>
            <a:xfrm>
              <a:off x="7079773" y="3203963"/>
              <a:ext cx="1655920" cy="160404"/>
              <a:chOff x="7079773" y="3904647"/>
              <a:chExt cx="1655920" cy="160404"/>
            </a:xfrm>
          </p:grpSpPr>
          <p:sp>
            <p:nvSpPr>
              <p:cNvPr id="3150" name="Freeform: Shape 3149">
                <a:extLst>
                  <a:ext uri="{FF2B5EF4-FFF2-40B4-BE49-F238E27FC236}">
                    <a16:creationId xmlns:a16="http://schemas.microsoft.com/office/drawing/2014/main" id="{3D9D4A79-D53F-AF9B-05E8-74318CF70687}"/>
                  </a:ext>
                </a:extLst>
              </p:cNvPr>
              <p:cNvSpPr/>
              <p:nvPr/>
            </p:nvSpPr>
            <p:spPr>
              <a:xfrm>
                <a:off x="7079773" y="3968058"/>
                <a:ext cx="1651000" cy="9699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solidFill>
                  <a:schemeClr val="bg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1" name="Freeform: Shape 3150">
                <a:extLst>
                  <a:ext uri="{FF2B5EF4-FFF2-40B4-BE49-F238E27FC236}">
                    <a16:creationId xmlns:a16="http://schemas.microsoft.com/office/drawing/2014/main" id="{A947A5B5-E9D5-E903-457F-4C903D3A678D}"/>
                  </a:ext>
                </a:extLst>
              </p:cNvPr>
              <p:cNvSpPr/>
              <p:nvPr/>
            </p:nvSpPr>
            <p:spPr>
              <a:xfrm>
                <a:off x="7079773" y="3985636"/>
                <a:ext cx="1651000" cy="79415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solidFill>
                  <a:schemeClr val="accent5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2" name="Freeform: Shape 3151">
                <a:extLst>
                  <a:ext uri="{FF2B5EF4-FFF2-40B4-BE49-F238E27FC236}">
                    <a16:creationId xmlns:a16="http://schemas.microsoft.com/office/drawing/2014/main" id="{1B8A1E3E-EE2F-E92C-F846-59C492E4FE16}"/>
                  </a:ext>
                </a:extLst>
              </p:cNvPr>
              <p:cNvSpPr/>
              <p:nvPr/>
            </p:nvSpPr>
            <p:spPr>
              <a:xfrm>
                <a:off x="7084693" y="4011963"/>
                <a:ext cx="1651000" cy="53088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solidFill>
                  <a:schemeClr val="accent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3" name="Freeform: Shape 3152">
                <a:extLst>
                  <a:ext uri="{FF2B5EF4-FFF2-40B4-BE49-F238E27FC236}">
                    <a16:creationId xmlns:a16="http://schemas.microsoft.com/office/drawing/2014/main" id="{9C916C85-391A-F8C9-86F0-3A4729895613}"/>
                  </a:ext>
                </a:extLst>
              </p:cNvPr>
              <p:cNvSpPr/>
              <p:nvPr/>
            </p:nvSpPr>
            <p:spPr>
              <a:xfrm>
                <a:off x="7084693" y="3904647"/>
                <a:ext cx="1651000" cy="16040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solidFill>
                  <a:schemeClr val="accent4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4" name="Group 3143">
              <a:extLst>
                <a:ext uri="{FF2B5EF4-FFF2-40B4-BE49-F238E27FC236}">
                  <a16:creationId xmlns:a16="http://schemas.microsoft.com/office/drawing/2014/main" id="{80AFF54C-4CB8-E2AC-0C3F-53A2FCE3B346}"/>
                </a:ext>
              </a:extLst>
            </p:cNvPr>
            <p:cNvGrpSpPr/>
            <p:nvPr/>
          </p:nvGrpSpPr>
          <p:grpSpPr>
            <a:xfrm>
              <a:off x="7069550" y="3003412"/>
              <a:ext cx="1684972" cy="366787"/>
              <a:chOff x="4455937" y="4306131"/>
              <a:chExt cx="1684972" cy="366787"/>
            </a:xfrm>
          </p:grpSpPr>
          <p:grpSp>
            <p:nvGrpSpPr>
              <p:cNvPr id="3145" name="Group 3144">
                <a:extLst>
                  <a:ext uri="{FF2B5EF4-FFF2-40B4-BE49-F238E27FC236}">
                    <a16:creationId xmlns:a16="http://schemas.microsoft.com/office/drawing/2014/main" id="{79C779C6-8389-B0BF-28E7-06029C29F372}"/>
                  </a:ext>
                </a:extLst>
              </p:cNvPr>
              <p:cNvGrpSpPr/>
              <p:nvPr/>
            </p:nvGrpSpPr>
            <p:grpSpPr>
              <a:xfrm>
                <a:off x="4455937" y="4306131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147" name="Google Shape;1486;p114">
                  <a:extLst>
                    <a:ext uri="{FF2B5EF4-FFF2-40B4-BE49-F238E27FC236}">
                      <a16:creationId xmlns:a16="http://schemas.microsoft.com/office/drawing/2014/main" id="{5554DF82-587F-363B-599C-7F7292D75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8" name="Google Shape;1487;p114">
                  <a:extLst>
                    <a:ext uri="{FF2B5EF4-FFF2-40B4-BE49-F238E27FC236}">
                      <a16:creationId xmlns:a16="http://schemas.microsoft.com/office/drawing/2014/main" id="{7FFEC460-2DAA-C7C8-AD8B-1B22E6A3A9BF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9" name="Google Shape;1487;p114">
                  <a:extLst>
                    <a:ext uri="{FF2B5EF4-FFF2-40B4-BE49-F238E27FC236}">
                      <a16:creationId xmlns:a16="http://schemas.microsoft.com/office/drawing/2014/main" id="{49E9C10E-71A1-CF3F-51DC-E6B9C0C95286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146" name="Freeform: Shape 3145">
                <a:extLst>
                  <a:ext uri="{FF2B5EF4-FFF2-40B4-BE49-F238E27FC236}">
                    <a16:creationId xmlns:a16="http://schemas.microsoft.com/office/drawing/2014/main" id="{6DE0A831-6447-0443-003C-0BC3800D7F38}"/>
                  </a:ext>
                </a:extLst>
              </p:cNvPr>
              <p:cNvSpPr/>
              <p:nvPr/>
            </p:nvSpPr>
            <p:spPr>
              <a:xfrm>
                <a:off x="4471080" y="457587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65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/>
        </p:nvSpPr>
        <p:spPr>
          <a:xfrm>
            <a:off x="104775" y="2257833"/>
            <a:ext cx="6486423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Optimizing GPU Utilization with </a:t>
            </a:r>
            <a:r>
              <a:rPr lang="en-GB" sz="3200" dirty="0" err="1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endParaRPr lang="en-GB" sz="3200" dirty="0">
              <a:solidFill>
                <a:schemeClr val="accent1"/>
              </a:solidFill>
              <a:latin typeface="+mj-lt"/>
              <a:ea typeface="Montserrat Medium"/>
              <a:cs typeface="+mj-lt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807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  <a:r>
              <a:rPr lang="en-US" sz="24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Maximize average GPU utilization over time</a:t>
            </a:r>
            <a:endParaRPr lang="en-US" dirty="0"/>
          </a:p>
        </p:txBody>
      </p:sp>
      <p:sp>
        <p:nvSpPr>
          <p:cNvPr id="15" name="Google Shape;898;p88"/>
          <p:cNvSpPr txBox="1"/>
          <p:nvPr/>
        </p:nvSpPr>
        <p:spPr>
          <a:xfrm>
            <a:off x="604835" y="1106059"/>
            <a:ext cx="4898418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r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un:ai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is </a:t>
            </a:r>
            <a:r>
              <a:rPr lang="en-US" sz="18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Kubernetes</a:t>
            </a: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based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software </a:t>
            </a: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specifically designed to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maximize GPU utilization</a:t>
            </a:r>
            <a:endParaRPr sz="1800" b="1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FCCDD3-6719-340A-A57F-AC0383FC4B37}"/>
              </a:ext>
            </a:extLst>
          </p:cNvPr>
          <p:cNvGrpSpPr/>
          <p:nvPr/>
        </p:nvGrpSpPr>
        <p:grpSpPr>
          <a:xfrm>
            <a:off x="5263326" y="2443010"/>
            <a:ext cx="1898183" cy="706492"/>
            <a:chOff x="5292049" y="2471271"/>
            <a:chExt cx="1898183" cy="706492"/>
          </a:xfrm>
        </p:grpSpPr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15EF3EA9-F998-1166-9103-BBB51FE6C6FE}"/>
                </a:ext>
              </a:extLst>
            </p:cNvPr>
            <p:cNvSpPr txBox="1"/>
            <p:nvPr/>
          </p:nvSpPr>
          <p:spPr>
            <a:xfrm>
              <a:off x="6224130" y="2966088"/>
              <a:ext cx="375035" cy="21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9A614951-51B4-64B4-7427-6CF667076E6D}"/>
                </a:ext>
              </a:extLst>
            </p:cNvPr>
            <p:cNvSpPr txBox="1"/>
            <p:nvPr/>
          </p:nvSpPr>
          <p:spPr>
            <a:xfrm>
              <a:off x="5292049" y="2471271"/>
              <a:ext cx="261538" cy="21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216BB1-6E32-F254-9955-14B682943111}"/>
                </a:ext>
              </a:extLst>
            </p:cNvPr>
            <p:cNvGrpSpPr/>
            <p:nvPr/>
          </p:nvGrpSpPr>
          <p:grpSpPr>
            <a:xfrm>
              <a:off x="5514887" y="2515807"/>
              <a:ext cx="1675345" cy="402000"/>
              <a:chOff x="5514887" y="2515807"/>
              <a:chExt cx="1675345" cy="40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C435D3B-E8E0-CF2A-B1BB-B17D09DAF8D2}"/>
                  </a:ext>
                </a:extLst>
              </p:cNvPr>
              <p:cNvGrpSpPr/>
              <p:nvPr/>
            </p:nvGrpSpPr>
            <p:grpSpPr>
              <a:xfrm>
                <a:off x="5528888" y="2518243"/>
                <a:ext cx="1641567" cy="399564"/>
                <a:chOff x="1145758" y="4202506"/>
                <a:chExt cx="1651000" cy="335580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B1D7B0C-D560-876B-F273-1295DABE58BD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190FEB7-1662-EB1B-5519-B7A7F62EDD0D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4E01B431-EED8-6E4E-2441-972483AEB23C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D824A0D6-1D66-6067-CFB0-8F9727354509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3D24BDD-3AB0-CB26-3148-0CDF37D44DA0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DC72D151-6AEA-BA33-BF41-A945E625AE90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5EE33255-E144-A383-1108-7F7E0B64DA65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4FF67126-B090-A586-77DE-44790B689562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9EB4451-B25D-D059-F013-E1BBD651C3AB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2A222C50-11DA-91C5-777B-81FD7A067DC1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E891B80-73FF-0731-6996-D024975037CA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4E70CCF-50D0-13C9-134A-B9E7A0CA26B7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D9C73725-93E0-2FF7-AFF9-42926FF1A2A1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3C57D01-F96F-A8A8-84DD-6051794A5D86}"/>
                  </a:ext>
                </a:extLst>
              </p:cNvPr>
              <p:cNvGrpSpPr/>
              <p:nvPr/>
            </p:nvGrpSpPr>
            <p:grpSpPr>
              <a:xfrm>
                <a:off x="5514887" y="2515807"/>
                <a:ext cx="1675345" cy="399566"/>
                <a:chOff x="4455937" y="3736992"/>
                <a:chExt cx="1684972" cy="366787"/>
              </a:xfrm>
            </p:grpSpPr>
            <p:cxnSp>
              <p:nvCxnSpPr>
                <p:cNvPr id="8" name="Google Shape;1486;p114">
                  <a:extLst>
                    <a:ext uri="{FF2B5EF4-FFF2-40B4-BE49-F238E27FC236}">
                      <a16:creationId xmlns:a16="http://schemas.microsoft.com/office/drawing/2014/main" id="{7D666B08-718A-02DF-E34A-79AB3AE27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" name="Google Shape;1487;p114">
                  <a:extLst>
                    <a:ext uri="{FF2B5EF4-FFF2-40B4-BE49-F238E27FC236}">
                      <a16:creationId xmlns:a16="http://schemas.microsoft.com/office/drawing/2014/main" id="{ECF24C05-0BF9-0EE0-7277-2FC889232AA5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" name="Google Shape;1487;p114">
                  <a:extLst>
                    <a:ext uri="{FF2B5EF4-FFF2-40B4-BE49-F238E27FC236}">
                      <a16:creationId xmlns:a16="http://schemas.microsoft.com/office/drawing/2014/main" id="{016B7539-9B44-5B0D-6230-6D7557F9C4D0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86DFF98-8E5E-8915-1326-8D80860E9E0D}"/>
                  </a:ext>
                </a:extLst>
              </p:cNvPr>
              <p:cNvSpPr/>
              <p:nvPr/>
            </p:nvSpPr>
            <p:spPr>
              <a:xfrm>
                <a:off x="5529944" y="2557083"/>
                <a:ext cx="1638948" cy="16674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9D26A1-F6E8-C648-6CDE-D1BF85654E8B}"/>
              </a:ext>
            </a:extLst>
          </p:cNvPr>
          <p:cNvGrpSpPr/>
          <p:nvPr/>
        </p:nvGrpSpPr>
        <p:grpSpPr>
          <a:xfrm>
            <a:off x="2229508" y="2949988"/>
            <a:ext cx="1816225" cy="650622"/>
            <a:chOff x="827127" y="3700171"/>
            <a:chExt cx="1878107" cy="597247"/>
          </a:xfrm>
        </p:grpSpPr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01FAFC27-BC9A-F4F9-701B-3BC93FF4C468}"/>
                </a:ext>
              </a:extLst>
            </p:cNvPr>
            <p:cNvSpPr txBox="1"/>
            <p:nvPr/>
          </p:nvSpPr>
          <p:spPr>
            <a:xfrm>
              <a:off x="1721650" y="4103108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F93FB6-42A9-D1D1-5504-FEEE28570151}"/>
                </a:ext>
              </a:extLst>
            </p:cNvPr>
            <p:cNvGrpSpPr/>
            <p:nvPr/>
          </p:nvGrpSpPr>
          <p:grpSpPr>
            <a:xfrm>
              <a:off x="1020262" y="3700171"/>
              <a:ext cx="1684972" cy="366787"/>
              <a:chOff x="7156748" y="4189774"/>
              <a:chExt cx="1684972" cy="36678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3EA9D06-8F94-DC23-E7D8-691766EEAF22}"/>
                  </a:ext>
                </a:extLst>
              </p:cNvPr>
              <p:cNvGrpSpPr/>
              <p:nvPr/>
            </p:nvGrpSpPr>
            <p:grpSpPr>
              <a:xfrm>
                <a:off x="7165018" y="4194327"/>
                <a:ext cx="1662112" cy="357187"/>
                <a:chOff x="7165018" y="4312311"/>
                <a:chExt cx="1662112" cy="357187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476ACC2-350F-4B93-EB58-B944C7FE88C1}"/>
                    </a:ext>
                  </a:extLst>
                </p:cNvPr>
                <p:cNvSpPr/>
                <p:nvPr/>
              </p:nvSpPr>
              <p:spPr>
                <a:xfrm>
                  <a:off x="7165018" y="4338504"/>
                  <a:ext cx="1662112" cy="330994"/>
                </a:xfrm>
                <a:custGeom>
                  <a:avLst/>
                  <a:gdLst>
                    <a:gd name="connsiteX0" fmla="*/ 0 w 1662112"/>
                    <a:gd name="connsiteY0" fmla="*/ 330994 h 330994"/>
                    <a:gd name="connsiteX1" fmla="*/ 57150 w 1662112"/>
                    <a:gd name="connsiteY1" fmla="*/ 330994 h 330994"/>
                    <a:gd name="connsiteX2" fmla="*/ 57150 w 1662112"/>
                    <a:gd name="connsiteY2" fmla="*/ 0 h 330994"/>
                    <a:gd name="connsiteX3" fmla="*/ 57150 w 1662112"/>
                    <a:gd name="connsiteY3" fmla="*/ 326232 h 330994"/>
                    <a:gd name="connsiteX4" fmla="*/ 1381125 w 1662112"/>
                    <a:gd name="connsiteY4" fmla="*/ 326232 h 330994"/>
                    <a:gd name="connsiteX5" fmla="*/ 1381125 w 1662112"/>
                    <a:gd name="connsiteY5" fmla="*/ 4763 h 330994"/>
                    <a:gd name="connsiteX6" fmla="*/ 1381125 w 1662112"/>
                    <a:gd name="connsiteY6" fmla="*/ 330994 h 330994"/>
                    <a:gd name="connsiteX7" fmla="*/ 1662112 w 1662112"/>
                    <a:gd name="connsiteY7" fmla="*/ 330994 h 330994"/>
                    <a:gd name="connsiteX8" fmla="*/ 0 w 1662112"/>
                    <a:gd name="connsiteY8" fmla="*/ 330994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112" h="330994">
                      <a:moveTo>
                        <a:pt x="0" y="330994"/>
                      </a:moveTo>
                      <a:lnTo>
                        <a:pt x="57150" y="330994"/>
                      </a:lnTo>
                      <a:lnTo>
                        <a:pt x="57150" y="0"/>
                      </a:lnTo>
                      <a:lnTo>
                        <a:pt x="57150" y="326232"/>
                      </a:lnTo>
                      <a:lnTo>
                        <a:pt x="1381125" y="326232"/>
                      </a:lnTo>
                      <a:lnTo>
                        <a:pt x="1381125" y="4763"/>
                      </a:lnTo>
                      <a:lnTo>
                        <a:pt x="1381125" y="330994"/>
                      </a:lnTo>
                      <a:lnTo>
                        <a:pt x="1662112" y="330994"/>
                      </a:lnTo>
                      <a:lnTo>
                        <a:pt x="0" y="330994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3B8D4BC-78E3-3F0B-BA01-75041DA5EFF3}"/>
                    </a:ext>
                  </a:extLst>
                </p:cNvPr>
                <p:cNvSpPr/>
                <p:nvPr/>
              </p:nvSpPr>
              <p:spPr>
                <a:xfrm>
                  <a:off x="7169780" y="4345648"/>
                  <a:ext cx="1654969" cy="323850"/>
                </a:xfrm>
                <a:custGeom>
                  <a:avLst/>
                  <a:gdLst>
                    <a:gd name="connsiteX0" fmla="*/ 0 w 1654969"/>
                    <a:gd name="connsiteY0" fmla="*/ 323850 h 323850"/>
                    <a:gd name="connsiteX1" fmla="*/ 526256 w 1654969"/>
                    <a:gd name="connsiteY1" fmla="*/ 323850 h 323850"/>
                    <a:gd name="connsiteX2" fmla="*/ 526256 w 1654969"/>
                    <a:gd name="connsiteY2" fmla="*/ 0 h 323850"/>
                    <a:gd name="connsiteX3" fmla="*/ 526256 w 1654969"/>
                    <a:gd name="connsiteY3" fmla="*/ 316707 h 323850"/>
                    <a:gd name="connsiteX4" fmla="*/ 866775 w 1654969"/>
                    <a:gd name="connsiteY4" fmla="*/ 316707 h 323850"/>
                    <a:gd name="connsiteX5" fmla="*/ 866775 w 1654969"/>
                    <a:gd name="connsiteY5" fmla="*/ 16669 h 323850"/>
                    <a:gd name="connsiteX6" fmla="*/ 866775 w 1654969"/>
                    <a:gd name="connsiteY6" fmla="*/ 314325 h 323850"/>
                    <a:gd name="connsiteX7" fmla="*/ 1500188 w 1654969"/>
                    <a:gd name="connsiteY7" fmla="*/ 314325 h 323850"/>
                    <a:gd name="connsiteX8" fmla="*/ 1500188 w 1654969"/>
                    <a:gd name="connsiteY8" fmla="*/ 9525 h 323850"/>
                    <a:gd name="connsiteX9" fmla="*/ 1500188 w 1654969"/>
                    <a:gd name="connsiteY9" fmla="*/ 321469 h 323850"/>
                    <a:gd name="connsiteX10" fmla="*/ 1654969 w 1654969"/>
                    <a:gd name="connsiteY10" fmla="*/ 321469 h 323850"/>
                    <a:gd name="connsiteX11" fmla="*/ 0 w 1654969"/>
                    <a:gd name="connsiteY11" fmla="*/ 32385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969" h="323850">
                      <a:moveTo>
                        <a:pt x="0" y="323850"/>
                      </a:moveTo>
                      <a:lnTo>
                        <a:pt x="526256" y="323850"/>
                      </a:lnTo>
                      <a:lnTo>
                        <a:pt x="526256" y="0"/>
                      </a:lnTo>
                      <a:lnTo>
                        <a:pt x="526256" y="316707"/>
                      </a:lnTo>
                      <a:lnTo>
                        <a:pt x="866775" y="316707"/>
                      </a:lnTo>
                      <a:lnTo>
                        <a:pt x="866775" y="16669"/>
                      </a:lnTo>
                      <a:lnTo>
                        <a:pt x="866775" y="314325"/>
                      </a:lnTo>
                      <a:lnTo>
                        <a:pt x="1500188" y="314325"/>
                      </a:lnTo>
                      <a:lnTo>
                        <a:pt x="1500188" y="9525"/>
                      </a:lnTo>
                      <a:lnTo>
                        <a:pt x="1500188" y="321469"/>
                      </a:lnTo>
                      <a:lnTo>
                        <a:pt x="1654969" y="321469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B1637A9-07F6-F2B7-514B-C7600F2D2A74}"/>
                    </a:ext>
                  </a:extLst>
                </p:cNvPr>
                <p:cNvSpPr/>
                <p:nvPr/>
              </p:nvSpPr>
              <p:spPr>
                <a:xfrm>
                  <a:off x="7174543" y="4312311"/>
                  <a:ext cx="1647825" cy="357187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25C8DC7-3826-D1A6-B8E3-34824D249D44}"/>
                    </a:ext>
                  </a:extLst>
                </p:cNvPr>
                <p:cNvSpPr/>
                <p:nvPr/>
              </p:nvSpPr>
              <p:spPr>
                <a:xfrm>
                  <a:off x="7169780" y="4338504"/>
                  <a:ext cx="1640681" cy="330994"/>
                </a:xfrm>
                <a:custGeom>
                  <a:avLst/>
                  <a:gdLst>
                    <a:gd name="connsiteX0" fmla="*/ 0 w 1640681"/>
                    <a:gd name="connsiteY0" fmla="*/ 323850 h 330994"/>
                    <a:gd name="connsiteX1" fmla="*/ 188119 w 1640681"/>
                    <a:gd name="connsiteY1" fmla="*/ 323850 h 330994"/>
                    <a:gd name="connsiteX2" fmla="*/ 188119 w 1640681"/>
                    <a:gd name="connsiteY2" fmla="*/ 2381 h 330994"/>
                    <a:gd name="connsiteX3" fmla="*/ 188119 w 1640681"/>
                    <a:gd name="connsiteY3" fmla="*/ 316706 h 330994"/>
                    <a:gd name="connsiteX4" fmla="*/ 450056 w 1640681"/>
                    <a:gd name="connsiteY4" fmla="*/ 316706 h 330994"/>
                    <a:gd name="connsiteX5" fmla="*/ 681038 w 1640681"/>
                    <a:gd name="connsiteY5" fmla="*/ 316706 h 330994"/>
                    <a:gd name="connsiteX6" fmla="*/ 681038 w 1640681"/>
                    <a:gd name="connsiteY6" fmla="*/ 0 h 330994"/>
                    <a:gd name="connsiteX7" fmla="*/ 681038 w 1640681"/>
                    <a:gd name="connsiteY7" fmla="*/ 314325 h 330994"/>
                    <a:gd name="connsiteX8" fmla="*/ 1107281 w 1640681"/>
                    <a:gd name="connsiteY8" fmla="*/ 314325 h 330994"/>
                    <a:gd name="connsiteX9" fmla="*/ 1107281 w 1640681"/>
                    <a:gd name="connsiteY9" fmla="*/ 2381 h 330994"/>
                    <a:gd name="connsiteX10" fmla="*/ 1107281 w 1640681"/>
                    <a:gd name="connsiteY10" fmla="*/ 314325 h 330994"/>
                    <a:gd name="connsiteX11" fmla="*/ 1640681 w 1640681"/>
                    <a:gd name="connsiteY11" fmla="*/ 314325 h 330994"/>
                    <a:gd name="connsiteX12" fmla="*/ 1640681 w 1640681"/>
                    <a:gd name="connsiteY12" fmla="*/ 2381 h 330994"/>
                    <a:gd name="connsiteX13" fmla="*/ 1640681 w 1640681"/>
                    <a:gd name="connsiteY13" fmla="*/ 330994 h 330994"/>
                    <a:gd name="connsiteX14" fmla="*/ 0 w 1640681"/>
                    <a:gd name="connsiteY14" fmla="*/ 323850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40681" h="330994">
                      <a:moveTo>
                        <a:pt x="0" y="323850"/>
                      </a:moveTo>
                      <a:lnTo>
                        <a:pt x="188119" y="323850"/>
                      </a:lnTo>
                      <a:lnTo>
                        <a:pt x="188119" y="2381"/>
                      </a:lnTo>
                      <a:lnTo>
                        <a:pt x="188119" y="316706"/>
                      </a:lnTo>
                      <a:lnTo>
                        <a:pt x="450056" y="316706"/>
                      </a:lnTo>
                      <a:lnTo>
                        <a:pt x="681038" y="316706"/>
                      </a:lnTo>
                      <a:lnTo>
                        <a:pt x="681038" y="0"/>
                      </a:lnTo>
                      <a:lnTo>
                        <a:pt x="681038" y="314325"/>
                      </a:lnTo>
                      <a:lnTo>
                        <a:pt x="1107281" y="314325"/>
                      </a:lnTo>
                      <a:lnTo>
                        <a:pt x="1107281" y="2381"/>
                      </a:lnTo>
                      <a:lnTo>
                        <a:pt x="1107281" y="314325"/>
                      </a:lnTo>
                      <a:lnTo>
                        <a:pt x="1640681" y="314325"/>
                      </a:lnTo>
                      <a:lnTo>
                        <a:pt x="1640681" y="2381"/>
                      </a:lnTo>
                      <a:lnTo>
                        <a:pt x="1640681" y="330994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ACD007A-5BD5-3470-FD8A-771D09D8C9B8}"/>
                  </a:ext>
                </a:extLst>
              </p:cNvPr>
              <p:cNvGrpSpPr/>
              <p:nvPr/>
            </p:nvGrpSpPr>
            <p:grpSpPr>
              <a:xfrm>
                <a:off x="7156748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5" name="Google Shape;1486;p114">
                  <a:extLst>
                    <a:ext uri="{FF2B5EF4-FFF2-40B4-BE49-F238E27FC236}">
                      <a16:creationId xmlns:a16="http://schemas.microsoft.com/office/drawing/2014/main" id="{1081737B-86E2-9036-CBE4-E5B554B1E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1487;p114">
                  <a:extLst>
                    <a:ext uri="{FF2B5EF4-FFF2-40B4-BE49-F238E27FC236}">
                      <a16:creationId xmlns:a16="http://schemas.microsoft.com/office/drawing/2014/main" id="{5FF93D00-AC9F-E38B-6189-10487BA9BB29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1487;p114">
                  <a:extLst>
                    <a:ext uri="{FF2B5EF4-FFF2-40B4-BE49-F238E27FC236}">
                      <a16:creationId xmlns:a16="http://schemas.microsoft.com/office/drawing/2014/main" id="{A079FF18-D9A1-B6EC-7916-B385623F574F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ADE17B3-00DD-CB8E-313D-FFFEDC466F27}"/>
                  </a:ext>
                </a:extLst>
              </p:cNvPr>
              <p:cNvSpPr/>
              <p:nvPr/>
            </p:nvSpPr>
            <p:spPr>
              <a:xfrm>
                <a:off x="7171891" y="4511279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Google Shape;898;p88">
              <a:extLst>
                <a:ext uri="{FF2B5EF4-FFF2-40B4-BE49-F238E27FC236}">
                  <a16:creationId xmlns:a16="http://schemas.microsoft.com/office/drawing/2014/main" id="{7CE546A7-4807-B762-2191-32E492B7E5D2}"/>
                </a:ext>
              </a:extLst>
            </p:cNvPr>
            <p:cNvSpPr txBox="1"/>
            <p:nvPr/>
          </p:nvSpPr>
          <p:spPr>
            <a:xfrm>
              <a:off x="827127" y="3956960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sp>
        <p:nvSpPr>
          <p:cNvPr id="75" name="Left Brace 74">
            <a:extLst>
              <a:ext uri="{FF2B5EF4-FFF2-40B4-BE49-F238E27FC236}">
                <a16:creationId xmlns:a16="http://schemas.microsoft.com/office/drawing/2014/main" id="{387D7838-9653-6481-199C-FB1DF4F81DB2}"/>
              </a:ext>
            </a:extLst>
          </p:cNvPr>
          <p:cNvSpPr/>
          <p:nvPr/>
        </p:nvSpPr>
        <p:spPr>
          <a:xfrm rot="10800000">
            <a:off x="4269253" y="2021676"/>
            <a:ext cx="257684" cy="1322378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508CC1-EC40-2720-11B3-A51A29D96B9A}"/>
              </a:ext>
            </a:extLst>
          </p:cNvPr>
          <p:cNvCxnSpPr>
            <a:cxnSpLocks/>
            <a:stCxn id="75" idx="1"/>
          </p:cNvCxnSpPr>
          <p:nvPr/>
        </p:nvCxnSpPr>
        <p:spPr>
          <a:xfrm>
            <a:off x="4526937" y="2682865"/>
            <a:ext cx="89588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898;p88">
            <a:extLst>
              <a:ext uri="{FF2B5EF4-FFF2-40B4-BE49-F238E27FC236}">
                <a16:creationId xmlns:a16="http://schemas.microsoft.com/office/drawing/2014/main" id="{60F3D683-B39B-92C2-3142-57B6B78E9183}"/>
              </a:ext>
            </a:extLst>
          </p:cNvPr>
          <p:cNvSpPr txBox="1"/>
          <p:nvPr/>
        </p:nvSpPr>
        <p:spPr>
          <a:xfrm>
            <a:off x="604835" y="3660299"/>
            <a:ext cx="2171893" cy="9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How?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+mj-lt"/>
              <a:buAutoNum type="arabicPeriod"/>
            </a:pP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Fractional GPUs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Dynamic scheduler</a:t>
            </a:r>
            <a:endParaRPr sz="1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2992C3-16A8-3C38-A454-4BD86770D212}"/>
              </a:ext>
            </a:extLst>
          </p:cNvPr>
          <p:cNvGrpSpPr/>
          <p:nvPr/>
        </p:nvGrpSpPr>
        <p:grpSpPr>
          <a:xfrm>
            <a:off x="2230058" y="2031028"/>
            <a:ext cx="1826732" cy="399877"/>
            <a:chOff x="6312663" y="3699522"/>
            <a:chExt cx="1888973" cy="36678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DA81F0B-6584-8564-B6E1-BED4340EEB70}"/>
                </a:ext>
              </a:extLst>
            </p:cNvPr>
            <p:cNvSpPr/>
            <p:nvPr/>
          </p:nvSpPr>
          <p:spPr>
            <a:xfrm>
              <a:off x="6750506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BC89F3-F1B5-8823-267D-EBB83D00693A}"/>
                </a:ext>
              </a:extLst>
            </p:cNvPr>
            <p:cNvSpPr/>
            <p:nvPr/>
          </p:nvSpPr>
          <p:spPr>
            <a:xfrm>
              <a:off x="720666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C9F1E7-5EC5-AA69-D0F7-C8E1652ACD57}"/>
                </a:ext>
              </a:extLst>
            </p:cNvPr>
            <p:cNvSpPr/>
            <p:nvPr/>
          </p:nvSpPr>
          <p:spPr>
            <a:xfrm>
              <a:off x="767660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FDD0EB5-0332-4585-35C1-76C660A2C538}"/>
                </a:ext>
              </a:extLst>
            </p:cNvPr>
            <p:cNvSpPr/>
            <p:nvPr/>
          </p:nvSpPr>
          <p:spPr>
            <a:xfrm>
              <a:off x="6986635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352C94E-60EF-1EDC-5387-B55EC7325E7E}"/>
                </a:ext>
              </a:extLst>
            </p:cNvPr>
            <p:cNvSpPr/>
            <p:nvPr/>
          </p:nvSpPr>
          <p:spPr>
            <a:xfrm>
              <a:off x="744541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AD15CA1-4165-90BE-F99A-87E0D4C50985}"/>
                </a:ext>
              </a:extLst>
            </p:cNvPr>
            <p:cNvSpPr/>
            <p:nvPr/>
          </p:nvSpPr>
          <p:spPr>
            <a:xfrm>
              <a:off x="791535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9C30B5-D2CD-8A8B-713D-14D6859CD682}"/>
                </a:ext>
              </a:extLst>
            </p:cNvPr>
            <p:cNvSpPr/>
            <p:nvPr/>
          </p:nvSpPr>
          <p:spPr>
            <a:xfrm>
              <a:off x="6527852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818E1E9-DF11-CCCB-A3B9-4FCCE9C50A5A}"/>
                </a:ext>
              </a:extLst>
            </p:cNvPr>
            <p:cNvSpPr/>
            <p:nvPr/>
          </p:nvSpPr>
          <p:spPr>
            <a:xfrm>
              <a:off x="6529284" y="3729254"/>
              <a:ext cx="41433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9E8B41-88DF-08D5-6E58-4665684200B2}"/>
                </a:ext>
              </a:extLst>
            </p:cNvPr>
            <p:cNvSpPr/>
            <p:nvPr/>
          </p:nvSpPr>
          <p:spPr>
            <a:xfrm>
              <a:off x="7381553" y="3729254"/>
              <a:ext cx="39888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3A6BE4-39AA-29A2-7F19-824D4BA43DAE}"/>
                </a:ext>
              </a:extLst>
            </p:cNvPr>
            <p:cNvSpPr/>
            <p:nvPr/>
          </p:nvSpPr>
          <p:spPr>
            <a:xfrm>
              <a:off x="6983369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FCB8ADB-5F08-CA0F-40A1-5EE5828A2ED5}"/>
                </a:ext>
              </a:extLst>
            </p:cNvPr>
            <p:cNvSpPr/>
            <p:nvPr/>
          </p:nvSpPr>
          <p:spPr>
            <a:xfrm>
              <a:off x="6523836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6FDBED4-27A2-FB6B-7C29-B2D035F8487A}"/>
                </a:ext>
              </a:extLst>
            </p:cNvPr>
            <p:cNvSpPr/>
            <p:nvPr/>
          </p:nvSpPr>
          <p:spPr>
            <a:xfrm>
              <a:off x="7796042" y="3729254"/>
              <a:ext cx="379225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F33FB29-03EC-6C88-ED56-F027F8B9B466}"/>
                </a:ext>
              </a:extLst>
            </p:cNvPr>
            <p:cNvGrpSpPr/>
            <p:nvPr/>
          </p:nvGrpSpPr>
          <p:grpSpPr>
            <a:xfrm>
              <a:off x="6516664" y="3699522"/>
              <a:ext cx="1684972" cy="366787"/>
              <a:chOff x="4455937" y="4306131"/>
              <a:chExt cx="1684972" cy="366787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66ED639-EC88-E6BE-3BE9-3583C6436EB1}"/>
                  </a:ext>
                </a:extLst>
              </p:cNvPr>
              <p:cNvGrpSpPr/>
              <p:nvPr/>
            </p:nvGrpSpPr>
            <p:grpSpPr>
              <a:xfrm>
                <a:off x="4455937" y="4306131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91" name="Google Shape;1486;p114">
                  <a:extLst>
                    <a:ext uri="{FF2B5EF4-FFF2-40B4-BE49-F238E27FC236}">
                      <a16:creationId xmlns:a16="http://schemas.microsoft.com/office/drawing/2014/main" id="{7F5C5B3D-23E9-6627-E34B-851EC79AB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" name="Google Shape;1487;p114">
                  <a:extLst>
                    <a:ext uri="{FF2B5EF4-FFF2-40B4-BE49-F238E27FC236}">
                      <a16:creationId xmlns:a16="http://schemas.microsoft.com/office/drawing/2014/main" id="{43A3576F-C292-A920-4219-DB16843FE280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1487;p114">
                  <a:extLst>
                    <a:ext uri="{FF2B5EF4-FFF2-40B4-BE49-F238E27FC236}">
                      <a16:creationId xmlns:a16="http://schemas.microsoft.com/office/drawing/2014/main" id="{4C0BA508-C12F-3C5B-9E29-9D3EFEF61D81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3E19AEA-7605-826E-9CB9-5192E05180B6}"/>
                  </a:ext>
                </a:extLst>
              </p:cNvPr>
              <p:cNvSpPr/>
              <p:nvPr/>
            </p:nvSpPr>
            <p:spPr>
              <a:xfrm>
                <a:off x="4471080" y="4468020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Google Shape;898;p88">
              <a:extLst>
                <a:ext uri="{FF2B5EF4-FFF2-40B4-BE49-F238E27FC236}">
                  <a16:creationId xmlns:a16="http://schemas.microsoft.com/office/drawing/2014/main" id="{9DC30A01-64F3-41C3-E5C8-94E50CFCC859}"/>
                </a:ext>
              </a:extLst>
            </p:cNvPr>
            <p:cNvSpPr txBox="1"/>
            <p:nvPr/>
          </p:nvSpPr>
          <p:spPr>
            <a:xfrm>
              <a:off x="6312663" y="3782982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B2A31BB-A482-6AB6-2AEB-2DC550DF5BDE}"/>
              </a:ext>
            </a:extLst>
          </p:cNvPr>
          <p:cNvGrpSpPr/>
          <p:nvPr/>
        </p:nvGrpSpPr>
        <p:grpSpPr>
          <a:xfrm>
            <a:off x="2223464" y="2487546"/>
            <a:ext cx="1833749" cy="408338"/>
            <a:chOff x="2223464" y="2487546"/>
            <a:chExt cx="1833749" cy="408338"/>
          </a:xfrm>
        </p:grpSpPr>
        <p:sp>
          <p:nvSpPr>
            <p:cNvPr id="95" name="Google Shape;898;p88">
              <a:extLst>
                <a:ext uri="{FF2B5EF4-FFF2-40B4-BE49-F238E27FC236}">
                  <a16:creationId xmlns:a16="http://schemas.microsoft.com/office/drawing/2014/main" id="{4AC67A02-7B53-E674-A717-CD8B4D55AA5A}"/>
                </a:ext>
              </a:extLst>
            </p:cNvPr>
            <p:cNvSpPr txBox="1"/>
            <p:nvPr/>
          </p:nvSpPr>
          <p:spPr>
            <a:xfrm>
              <a:off x="2223464" y="2706604"/>
              <a:ext cx="254374" cy="17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211F295-222B-5480-FD0F-41CCEB28E3B5}"/>
                </a:ext>
              </a:extLst>
            </p:cNvPr>
            <p:cNvGrpSpPr/>
            <p:nvPr/>
          </p:nvGrpSpPr>
          <p:grpSpPr>
            <a:xfrm>
              <a:off x="2430923" y="2487546"/>
              <a:ext cx="1626290" cy="408338"/>
              <a:chOff x="7069550" y="3003412"/>
              <a:chExt cx="1684972" cy="366787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1E17BAA-7588-A0D7-C75A-D7C00C9AB1DE}"/>
                  </a:ext>
                </a:extLst>
              </p:cNvPr>
              <p:cNvGrpSpPr/>
              <p:nvPr/>
            </p:nvGrpSpPr>
            <p:grpSpPr>
              <a:xfrm>
                <a:off x="7079773" y="3203963"/>
                <a:ext cx="1655920" cy="160404"/>
                <a:chOff x="7079773" y="3904647"/>
                <a:chExt cx="1655920" cy="160404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869502EF-96F8-38CB-F23E-6349EC0824B7}"/>
                    </a:ext>
                  </a:extLst>
                </p:cNvPr>
                <p:cNvSpPr/>
                <p:nvPr/>
              </p:nvSpPr>
              <p:spPr>
                <a:xfrm>
                  <a:off x="7079773" y="3968058"/>
                  <a:ext cx="1651000" cy="96993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4B56BC81-0107-2BEA-B9BE-485B07E8FFFF}"/>
                    </a:ext>
                  </a:extLst>
                </p:cNvPr>
                <p:cNvSpPr/>
                <p:nvPr/>
              </p:nvSpPr>
              <p:spPr>
                <a:xfrm>
                  <a:off x="7079773" y="3985636"/>
                  <a:ext cx="1651000" cy="7941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0CE13FB6-E174-78B4-FD35-B60EF76304BD}"/>
                    </a:ext>
                  </a:extLst>
                </p:cNvPr>
                <p:cNvSpPr/>
                <p:nvPr/>
              </p:nvSpPr>
              <p:spPr>
                <a:xfrm>
                  <a:off x="7084693" y="4011963"/>
                  <a:ext cx="1651000" cy="53088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6FC073A7-C6F8-1BC2-2EB1-D69D900535BE}"/>
                    </a:ext>
                  </a:extLst>
                </p:cNvPr>
                <p:cNvSpPr/>
                <p:nvPr/>
              </p:nvSpPr>
              <p:spPr>
                <a:xfrm>
                  <a:off x="7084693" y="3904647"/>
                  <a:ext cx="1651000" cy="16040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098E649-19E2-9BE7-25E6-3B4B2A632212}"/>
                  </a:ext>
                </a:extLst>
              </p:cNvPr>
              <p:cNvGrpSpPr/>
              <p:nvPr/>
            </p:nvGrpSpPr>
            <p:grpSpPr>
              <a:xfrm>
                <a:off x="7069550" y="3003412"/>
                <a:ext cx="1684972" cy="366787"/>
                <a:chOff x="4455937" y="4306131"/>
                <a:chExt cx="1684972" cy="366787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BF87763-D8D2-E8FC-8267-ED63F8B9A1F8}"/>
                    </a:ext>
                  </a:extLst>
                </p:cNvPr>
                <p:cNvGrpSpPr/>
                <p:nvPr/>
              </p:nvGrpSpPr>
              <p:grpSpPr>
                <a:xfrm>
                  <a:off x="4455937" y="4306131"/>
                  <a:ext cx="1684972" cy="366787"/>
                  <a:chOff x="4455937" y="3736992"/>
                  <a:chExt cx="1684972" cy="366787"/>
                </a:xfrm>
              </p:grpSpPr>
              <p:cxnSp>
                <p:nvCxnSpPr>
                  <p:cNvPr id="101" name="Google Shape;1486;p114">
                    <a:extLst>
                      <a:ext uri="{FF2B5EF4-FFF2-40B4-BE49-F238E27FC236}">
                        <a16:creationId xmlns:a16="http://schemas.microsoft.com/office/drawing/2014/main" id="{8657EF90-F10C-8D8E-B476-D26BA2272D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779" y="373699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" name="Google Shape;1487;p114">
                    <a:extLst>
                      <a:ext uri="{FF2B5EF4-FFF2-40B4-BE49-F238E27FC236}">
                        <a16:creationId xmlns:a16="http://schemas.microsoft.com/office/drawing/2014/main" id="{8F4D83D4-1DDE-BD32-868B-A2228C4C324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61969" y="410035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" name="Google Shape;1487;p114">
                    <a:extLst>
                      <a:ext uri="{FF2B5EF4-FFF2-40B4-BE49-F238E27FC236}">
                        <a16:creationId xmlns:a16="http://schemas.microsoft.com/office/drawing/2014/main" id="{4348914A-FD1E-5C2E-5099-0E0C885601E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55937" y="373699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7327AA6-9D85-CBC4-3A42-A00FF52B1648}"/>
                    </a:ext>
                  </a:extLst>
                </p:cNvPr>
                <p:cNvSpPr/>
                <p:nvPr/>
              </p:nvSpPr>
              <p:spPr>
                <a:xfrm>
                  <a:off x="4471080" y="4575874"/>
                  <a:ext cx="1648366" cy="15306"/>
                </a:xfrm>
                <a:custGeom>
                  <a:avLst/>
                  <a:gdLst>
                    <a:gd name="connsiteX0" fmla="*/ 0 w 1648366"/>
                    <a:gd name="connsiteY0" fmla="*/ 12233 h 15306"/>
                    <a:gd name="connsiteX1" fmla="*/ 339459 w 1648366"/>
                    <a:gd name="connsiteY1" fmla="*/ 3058 h 15306"/>
                    <a:gd name="connsiteX2" fmla="*/ 721734 w 1648366"/>
                    <a:gd name="connsiteY2" fmla="*/ 15291 h 15306"/>
                    <a:gd name="connsiteX3" fmla="*/ 1204928 w 1648366"/>
                    <a:gd name="connsiteY3" fmla="*/ 0 h 15306"/>
                    <a:gd name="connsiteX4" fmla="*/ 1648366 w 1648366"/>
                    <a:gd name="connsiteY4" fmla="*/ 3058 h 1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8366" h="15306">
                      <a:moveTo>
                        <a:pt x="0" y="12233"/>
                      </a:moveTo>
                      <a:cubicBezTo>
                        <a:pt x="109585" y="7390"/>
                        <a:pt x="339459" y="3058"/>
                        <a:pt x="339459" y="3058"/>
                      </a:cubicBezTo>
                      <a:cubicBezTo>
                        <a:pt x="459748" y="3568"/>
                        <a:pt x="577489" y="15801"/>
                        <a:pt x="721734" y="15291"/>
                      </a:cubicBezTo>
                      <a:cubicBezTo>
                        <a:pt x="865979" y="14781"/>
                        <a:pt x="1204928" y="0"/>
                        <a:pt x="1204928" y="0"/>
                      </a:cubicBezTo>
                      <a:lnTo>
                        <a:pt x="1648366" y="3058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90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‘analysis’  low GPU usage</a:t>
            </a:r>
            <a:endParaRPr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grpSp>
        <p:nvGrpSpPr>
          <p:cNvPr id="1465" name="Group 1464">
            <a:extLst>
              <a:ext uri="{FF2B5EF4-FFF2-40B4-BE49-F238E27FC236}">
                <a16:creationId xmlns:a16="http://schemas.microsoft.com/office/drawing/2014/main" id="{9C534B40-B950-6861-3386-F74C0ECE55ED}"/>
              </a:ext>
            </a:extLst>
          </p:cNvPr>
          <p:cNvGrpSpPr/>
          <p:nvPr/>
        </p:nvGrpSpPr>
        <p:grpSpPr>
          <a:xfrm>
            <a:off x="4970834" y="1016858"/>
            <a:ext cx="3683848" cy="3014507"/>
            <a:chOff x="540028" y="1016858"/>
            <a:chExt cx="3683848" cy="3014507"/>
          </a:xfrm>
        </p:grpSpPr>
        <p:grpSp>
          <p:nvGrpSpPr>
            <p:cNvPr id="31" name="Group 30"/>
            <p:cNvGrpSpPr/>
            <p:nvPr/>
          </p:nvGrpSpPr>
          <p:grpSpPr>
            <a:xfrm>
              <a:off x="2698086" y="1523969"/>
              <a:ext cx="1525788" cy="471846"/>
              <a:chOff x="1693970" y="1060960"/>
              <a:chExt cx="1699823" cy="47184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6" name="Google Shape;1519;p119"/>
              <p:cNvSpPr txBox="1"/>
              <p:nvPr/>
            </p:nvSpPr>
            <p:spPr>
              <a:xfrm>
                <a:off x="1693970" y="1060960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2698589" y="2031924"/>
              <a:ext cx="1525286" cy="469889"/>
              <a:chOff x="1694530" y="1062917"/>
              <a:chExt cx="1699263" cy="46988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24" name="Google Shape;1519;p119"/>
              <p:cNvSpPr txBox="1"/>
              <p:nvPr/>
            </p:nvSpPr>
            <p:spPr>
              <a:xfrm>
                <a:off x="1694530" y="1062917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11858" y="2525688"/>
              <a:ext cx="1512017" cy="484387"/>
              <a:chOff x="1709312" y="1048419"/>
              <a:chExt cx="1684481" cy="484387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60" name="Rectangle 159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49" name="Google Shape;1519;p119"/>
              <p:cNvSpPr txBox="1"/>
              <p:nvPr/>
            </p:nvSpPr>
            <p:spPr>
              <a:xfrm>
                <a:off x="1709312" y="1048419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2692013" y="3040687"/>
              <a:ext cx="1531863" cy="479635"/>
              <a:chOff x="1687203" y="1053171"/>
              <a:chExt cx="1706590" cy="479635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74" name="Google Shape;1519;p119"/>
              <p:cNvSpPr txBox="1"/>
              <p:nvPr/>
            </p:nvSpPr>
            <p:spPr>
              <a:xfrm>
                <a:off x="1687203" y="1053171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2700037" y="3549292"/>
              <a:ext cx="1523838" cy="482073"/>
              <a:chOff x="1696143" y="1050733"/>
              <a:chExt cx="1697650" cy="482073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210" name="Rectangle 209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00" name="Rectangle 199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99" name="Google Shape;1519;p119"/>
              <p:cNvSpPr txBox="1"/>
              <p:nvPr/>
            </p:nvSpPr>
            <p:spPr>
              <a:xfrm>
                <a:off x="1696143" y="1050733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5</a:t>
                </a:r>
              </a:p>
            </p:txBody>
          </p:sp>
        </p:grpSp>
        <p:cxnSp>
          <p:nvCxnSpPr>
            <p:cNvPr id="220" name="Straight Arrow Connector 219"/>
            <p:cNvCxnSpPr/>
            <p:nvPr/>
          </p:nvCxnSpPr>
          <p:spPr>
            <a:xfrm>
              <a:off x="2652386" y="3803895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3" name="Graphic 302" descr="Female Profi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97056" y="1599181"/>
              <a:ext cx="338328" cy="338328"/>
            </a:xfrm>
            <a:prstGeom prst="rect">
              <a:avLst/>
            </a:prstGeom>
          </p:spPr>
        </p:pic>
        <p:pic>
          <p:nvPicPr>
            <p:cNvPr id="309" name="Graphic 308" descr="Male profile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97056" y="2106559"/>
              <a:ext cx="338328" cy="338328"/>
            </a:xfrm>
            <a:prstGeom prst="rect">
              <a:avLst/>
            </a:prstGeom>
          </p:spPr>
        </p:pic>
        <p:pic>
          <p:nvPicPr>
            <p:cNvPr id="315" name="Graphic 314" descr="Female Profile outline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97056" y="2613937"/>
              <a:ext cx="338328" cy="338328"/>
            </a:xfrm>
            <a:prstGeom prst="rect">
              <a:avLst/>
            </a:prstGeom>
          </p:spPr>
        </p:pic>
        <p:pic>
          <p:nvPicPr>
            <p:cNvPr id="321" name="Graphic 320" descr="Male profile outlin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97056" y="3121316"/>
              <a:ext cx="338328" cy="338328"/>
            </a:xfrm>
            <a:prstGeom prst="rect">
              <a:avLst/>
            </a:prstGeom>
          </p:spPr>
        </p:pic>
        <p:pic>
          <p:nvPicPr>
            <p:cNvPr id="327" name="Graphic 326" descr="Female Profile outline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97056" y="3628695"/>
              <a:ext cx="338328" cy="338328"/>
            </a:xfrm>
            <a:prstGeom prst="rect">
              <a:avLst/>
            </a:prstGeom>
          </p:spPr>
        </p:pic>
        <p:cxnSp>
          <p:nvCxnSpPr>
            <p:cNvPr id="368" name="Straight Arrow Connector 367"/>
            <p:cNvCxnSpPr/>
            <p:nvPr/>
          </p:nvCxnSpPr>
          <p:spPr>
            <a:xfrm>
              <a:off x="2652386" y="3305797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/>
            <p:nvPr/>
          </p:nvCxnSpPr>
          <p:spPr>
            <a:xfrm>
              <a:off x="2652386" y="2794504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/>
            <p:nvPr/>
          </p:nvCxnSpPr>
          <p:spPr>
            <a:xfrm>
              <a:off x="2652386" y="2293393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>
              <a:off x="2652386" y="1768345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Google Shape;1252;p108"/>
            <p:cNvSpPr txBox="1"/>
            <p:nvPr/>
          </p:nvSpPr>
          <p:spPr>
            <a:xfrm>
              <a:off x="554785" y="1016858"/>
              <a:ext cx="189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Traditional</a:t>
              </a:r>
            </a:p>
          </p:txBody>
        </p:sp>
        <p:sp>
          <p:nvSpPr>
            <p:cNvPr id="391" name="Google Shape;1186;p101"/>
            <p:cNvSpPr txBox="1"/>
            <p:nvPr/>
          </p:nvSpPr>
          <p:spPr>
            <a:xfrm>
              <a:off x="540028" y="1325238"/>
              <a:ext cx="1738120" cy="2166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Each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data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scientist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must be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allocated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an entire GPU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Because most of a data scientist’s day does </a:t>
              </a:r>
              <a:r>
                <a:rPr lang="en-US" sz="800" i="1" dirty="0">
                  <a:latin typeface="+mj-lt"/>
                  <a:ea typeface="Montserrat"/>
                  <a:cs typeface="+mj-lt"/>
                  <a:sym typeface="Montserrat"/>
                </a:rPr>
                <a:t>not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consist of training inference or ETL,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GPU usage tends to be 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low and Most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 GPU compute power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sits idle 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most of the time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Less GPU resources 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are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available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for other tasks that use them heavily</a:t>
              </a:r>
              <a:endParaRPr sz="800" dirty="0"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4223569" y="4481264"/>
            <a:ext cx="898271" cy="330972"/>
            <a:chOff x="341225" y="4338148"/>
            <a:chExt cx="898271" cy="330972"/>
          </a:xfrm>
        </p:grpSpPr>
        <p:grpSp>
          <p:nvGrpSpPr>
            <p:cNvPr id="307" name="Group 306"/>
            <p:cNvGrpSpPr/>
            <p:nvPr/>
          </p:nvGrpSpPr>
          <p:grpSpPr>
            <a:xfrm>
              <a:off x="341225" y="4512154"/>
              <a:ext cx="898271" cy="156966"/>
              <a:chOff x="2123816" y="319310"/>
              <a:chExt cx="898271" cy="1569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2123816" y="330803"/>
                <a:ext cx="185849" cy="145473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3" name="Google Shape;1519;p119"/>
              <p:cNvSpPr txBox="1"/>
              <p:nvPr/>
            </p:nvSpPr>
            <p:spPr>
              <a:xfrm>
                <a:off x="2367114" y="319310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Allocation</a:t>
                </a: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341225" y="4338148"/>
              <a:ext cx="898271" cy="156966"/>
              <a:chOff x="2123816" y="505765"/>
              <a:chExt cx="898271" cy="1569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2123816" y="517258"/>
                <a:ext cx="185849" cy="1454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1" name="Google Shape;1519;p119"/>
              <p:cNvSpPr txBox="1"/>
              <p:nvPr/>
            </p:nvSpPr>
            <p:spPr>
              <a:xfrm>
                <a:off x="2367114" y="505765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Usage</a:t>
                </a:r>
              </a:p>
            </p:txBody>
          </p:sp>
        </p:grpSp>
      </p:grpSp>
      <p:cxnSp>
        <p:nvCxnSpPr>
          <p:cNvPr id="316" name="Google Shape;1150;p101"/>
          <p:cNvCxnSpPr/>
          <p:nvPr/>
        </p:nvCxnSpPr>
        <p:spPr>
          <a:xfrm>
            <a:off x="4908455" y="1371595"/>
            <a:ext cx="0" cy="289091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1150;p101"/>
          <p:cNvCxnSpPr>
            <a:cxnSpLocks/>
          </p:cNvCxnSpPr>
          <p:nvPr/>
        </p:nvCxnSpPr>
        <p:spPr>
          <a:xfrm>
            <a:off x="652128" y="4180703"/>
            <a:ext cx="4142225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1150;p101"/>
          <p:cNvCxnSpPr/>
          <p:nvPr/>
        </p:nvCxnSpPr>
        <p:spPr>
          <a:xfrm>
            <a:off x="5040870" y="4180703"/>
            <a:ext cx="3673041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C3DEF9-B294-8C1D-DC94-487E9E009A5F}"/>
              </a:ext>
            </a:extLst>
          </p:cNvPr>
          <p:cNvGrpSpPr/>
          <p:nvPr/>
        </p:nvGrpSpPr>
        <p:grpSpPr>
          <a:xfrm>
            <a:off x="5560996" y="4305490"/>
            <a:ext cx="2426393" cy="562659"/>
            <a:chOff x="4055431" y="1211236"/>
            <a:chExt cx="2426393" cy="562659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6CE9F050-BDB2-8868-DBB1-ABD8D45FCFD4}"/>
                </a:ext>
              </a:extLst>
            </p:cNvPr>
            <p:cNvSpPr txBox="1"/>
            <p:nvPr/>
          </p:nvSpPr>
          <p:spPr>
            <a:xfrm>
              <a:off x="4055431" y="1211236"/>
              <a:ext cx="47686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880DDB-4C29-C605-9037-D6CAA0649C62}"/>
                </a:ext>
              </a:extLst>
            </p:cNvPr>
            <p:cNvGrpSpPr/>
            <p:nvPr/>
          </p:nvGrpSpPr>
          <p:grpSpPr>
            <a:xfrm>
              <a:off x="4351605" y="1217187"/>
              <a:ext cx="2130219" cy="556708"/>
              <a:chOff x="4351605" y="1217187"/>
              <a:chExt cx="2130219" cy="55670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AF64DB6-DF1B-A17E-5204-69C7A3B7D3C9}"/>
                  </a:ext>
                </a:extLst>
              </p:cNvPr>
              <p:cNvSpPr/>
              <p:nvPr/>
            </p:nvSpPr>
            <p:spPr>
              <a:xfrm>
                <a:off x="4378819" y="1225400"/>
                <a:ext cx="2083256" cy="540064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6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Google Shape;1486;p114">
                <a:extLst>
                  <a:ext uri="{FF2B5EF4-FFF2-40B4-BE49-F238E27FC236}">
                    <a16:creationId xmlns:a16="http://schemas.microsoft.com/office/drawing/2014/main" id="{822C73AA-3878-4031-308F-D93C46522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4048" y="1219316"/>
                <a:ext cx="0" cy="55457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" name="Google Shape;1487;p114">
                <a:extLst>
                  <a:ext uri="{FF2B5EF4-FFF2-40B4-BE49-F238E27FC236}">
                    <a16:creationId xmlns:a16="http://schemas.microsoft.com/office/drawing/2014/main" id="{5DFF33A7-6727-6916-A95C-AABA7EEDB2F8}"/>
                  </a:ext>
                </a:extLst>
              </p:cNvPr>
              <p:cNvCxnSpPr/>
              <p:nvPr/>
            </p:nvCxnSpPr>
            <p:spPr>
              <a:xfrm flipH="1">
                <a:off x="4359231" y="1768724"/>
                <a:ext cx="2122593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1487;p114">
                <a:extLst>
                  <a:ext uri="{FF2B5EF4-FFF2-40B4-BE49-F238E27FC236}">
                    <a16:creationId xmlns:a16="http://schemas.microsoft.com/office/drawing/2014/main" id="{5E427B15-E202-6B8D-B912-A7B49F4C6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1605" y="1217187"/>
                <a:ext cx="213021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182A81-F075-09BE-7519-18CA0B899981}"/>
              </a:ext>
            </a:extLst>
          </p:cNvPr>
          <p:cNvGrpSpPr/>
          <p:nvPr/>
        </p:nvGrpSpPr>
        <p:grpSpPr>
          <a:xfrm>
            <a:off x="1157664" y="4320352"/>
            <a:ext cx="2426393" cy="562659"/>
            <a:chOff x="4055431" y="2504148"/>
            <a:chExt cx="2426393" cy="562659"/>
          </a:xfrm>
        </p:grpSpPr>
        <p:sp>
          <p:nvSpPr>
            <p:cNvPr id="10" name="Google Shape;898;p88">
              <a:extLst>
                <a:ext uri="{FF2B5EF4-FFF2-40B4-BE49-F238E27FC236}">
                  <a16:creationId xmlns:a16="http://schemas.microsoft.com/office/drawing/2014/main" id="{6EC3C8A0-3E21-9E82-FF36-0566BFA9C0DD}"/>
                </a:ext>
              </a:extLst>
            </p:cNvPr>
            <p:cNvSpPr txBox="1"/>
            <p:nvPr/>
          </p:nvSpPr>
          <p:spPr>
            <a:xfrm>
              <a:off x="4055431" y="2504148"/>
              <a:ext cx="47686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3A17F55-1947-C552-8F07-D49C2C678F27}"/>
                </a:ext>
              </a:extLst>
            </p:cNvPr>
            <p:cNvGrpSpPr/>
            <p:nvPr/>
          </p:nvGrpSpPr>
          <p:grpSpPr>
            <a:xfrm>
              <a:off x="4351605" y="2510099"/>
              <a:ext cx="2130219" cy="556708"/>
              <a:chOff x="4351605" y="2510099"/>
              <a:chExt cx="2130219" cy="55670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DD89E3-FC7F-5C34-CEF6-C277AC680607}"/>
                  </a:ext>
                </a:extLst>
              </p:cNvPr>
              <p:cNvGrpSpPr/>
              <p:nvPr/>
            </p:nvGrpSpPr>
            <p:grpSpPr>
              <a:xfrm>
                <a:off x="4376492" y="2562807"/>
                <a:ext cx="2085582" cy="479426"/>
                <a:chOff x="5531617" y="4553510"/>
                <a:chExt cx="1978801" cy="479426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118C428-4C4E-ABFD-7F97-80D6329A146F}"/>
                    </a:ext>
                  </a:extLst>
                </p:cNvPr>
                <p:cNvSpPr/>
                <p:nvPr/>
              </p:nvSpPr>
              <p:spPr>
                <a:xfrm>
                  <a:off x="5531617" y="4588667"/>
                  <a:ext cx="987552" cy="444269"/>
                </a:xfrm>
                <a:custGeom>
                  <a:avLst/>
                  <a:gdLst>
                    <a:gd name="connsiteX0" fmla="*/ 0 w 1662112"/>
                    <a:gd name="connsiteY0" fmla="*/ 330994 h 330994"/>
                    <a:gd name="connsiteX1" fmla="*/ 57150 w 1662112"/>
                    <a:gd name="connsiteY1" fmla="*/ 330994 h 330994"/>
                    <a:gd name="connsiteX2" fmla="*/ 57150 w 1662112"/>
                    <a:gd name="connsiteY2" fmla="*/ 0 h 330994"/>
                    <a:gd name="connsiteX3" fmla="*/ 57150 w 1662112"/>
                    <a:gd name="connsiteY3" fmla="*/ 326232 h 330994"/>
                    <a:gd name="connsiteX4" fmla="*/ 1381125 w 1662112"/>
                    <a:gd name="connsiteY4" fmla="*/ 326232 h 330994"/>
                    <a:gd name="connsiteX5" fmla="*/ 1381125 w 1662112"/>
                    <a:gd name="connsiteY5" fmla="*/ 4763 h 330994"/>
                    <a:gd name="connsiteX6" fmla="*/ 1381125 w 1662112"/>
                    <a:gd name="connsiteY6" fmla="*/ 330994 h 330994"/>
                    <a:gd name="connsiteX7" fmla="*/ 1662112 w 1662112"/>
                    <a:gd name="connsiteY7" fmla="*/ 330994 h 330994"/>
                    <a:gd name="connsiteX8" fmla="*/ 0 w 1662112"/>
                    <a:gd name="connsiteY8" fmla="*/ 330994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112" h="330994">
                      <a:moveTo>
                        <a:pt x="0" y="330994"/>
                      </a:moveTo>
                      <a:lnTo>
                        <a:pt x="57150" y="330994"/>
                      </a:lnTo>
                      <a:lnTo>
                        <a:pt x="57150" y="0"/>
                      </a:lnTo>
                      <a:lnTo>
                        <a:pt x="57150" y="326232"/>
                      </a:lnTo>
                      <a:lnTo>
                        <a:pt x="1381125" y="326232"/>
                      </a:lnTo>
                      <a:lnTo>
                        <a:pt x="1381125" y="4763"/>
                      </a:lnTo>
                      <a:lnTo>
                        <a:pt x="1381125" y="330994"/>
                      </a:lnTo>
                      <a:lnTo>
                        <a:pt x="1662112" y="330994"/>
                      </a:lnTo>
                      <a:lnTo>
                        <a:pt x="0" y="330994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0133FF6-25EB-9246-D784-9DF18D498C24}"/>
                    </a:ext>
                  </a:extLst>
                </p:cNvPr>
                <p:cNvSpPr/>
                <p:nvPr/>
              </p:nvSpPr>
              <p:spPr>
                <a:xfrm>
                  <a:off x="5531617" y="4598256"/>
                  <a:ext cx="987552" cy="434680"/>
                </a:xfrm>
                <a:custGeom>
                  <a:avLst/>
                  <a:gdLst>
                    <a:gd name="connsiteX0" fmla="*/ 0 w 1654969"/>
                    <a:gd name="connsiteY0" fmla="*/ 323850 h 323850"/>
                    <a:gd name="connsiteX1" fmla="*/ 526256 w 1654969"/>
                    <a:gd name="connsiteY1" fmla="*/ 323850 h 323850"/>
                    <a:gd name="connsiteX2" fmla="*/ 526256 w 1654969"/>
                    <a:gd name="connsiteY2" fmla="*/ 0 h 323850"/>
                    <a:gd name="connsiteX3" fmla="*/ 526256 w 1654969"/>
                    <a:gd name="connsiteY3" fmla="*/ 316707 h 323850"/>
                    <a:gd name="connsiteX4" fmla="*/ 866775 w 1654969"/>
                    <a:gd name="connsiteY4" fmla="*/ 316707 h 323850"/>
                    <a:gd name="connsiteX5" fmla="*/ 866775 w 1654969"/>
                    <a:gd name="connsiteY5" fmla="*/ 16669 h 323850"/>
                    <a:gd name="connsiteX6" fmla="*/ 866775 w 1654969"/>
                    <a:gd name="connsiteY6" fmla="*/ 314325 h 323850"/>
                    <a:gd name="connsiteX7" fmla="*/ 1500188 w 1654969"/>
                    <a:gd name="connsiteY7" fmla="*/ 314325 h 323850"/>
                    <a:gd name="connsiteX8" fmla="*/ 1500188 w 1654969"/>
                    <a:gd name="connsiteY8" fmla="*/ 9525 h 323850"/>
                    <a:gd name="connsiteX9" fmla="*/ 1500188 w 1654969"/>
                    <a:gd name="connsiteY9" fmla="*/ 321469 h 323850"/>
                    <a:gd name="connsiteX10" fmla="*/ 1654969 w 1654969"/>
                    <a:gd name="connsiteY10" fmla="*/ 321469 h 323850"/>
                    <a:gd name="connsiteX11" fmla="*/ 0 w 1654969"/>
                    <a:gd name="connsiteY11" fmla="*/ 32385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969" h="323850">
                      <a:moveTo>
                        <a:pt x="0" y="323850"/>
                      </a:moveTo>
                      <a:lnTo>
                        <a:pt x="526256" y="323850"/>
                      </a:lnTo>
                      <a:lnTo>
                        <a:pt x="526256" y="0"/>
                      </a:lnTo>
                      <a:lnTo>
                        <a:pt x="526256" y="316707"/>
                      </a:lnTo>
                      <a:lnTo>
                        <a:pt x="866775" y="316707"/>
                      </a:lnTo>
                      <a:lnTo>
                        <a:pt x="866775" y="16669"/>
                      </a:lnTo>
                      <a:lnTo>
                        <a:pt x="866775" y="314325"/>
                      </a:lnTo>
                      <a:lnTo>
                        <a:pt x="1500188" y="314325"/>
                      </a:lnTo>
                      <a:lnTo>
                        <a:pt x="1500188" y="9525"/>
                      </a:lnTo>
                      <a:lnTo>
                        <a:pt x="1500188" y="321469"/>
                      </a:lnTo>
                      <a:lnTo>
                        <a:pt x="1654969" y="321469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A28877C-45AF-ED12-470C-9D891487941B}"/>
                    </a:ext>
                  </a:extLst>
                </p:cNvPr>
                <p:cNvSpPr/>
                <p:nvPr/>
              </p:nvSpPr>
              <p:spPr>
                <a:xfrm>
                  <a:off x="5531617" y="4553510"/>
                  <a:ext cx="987552" cy="479426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45C8676-ACB5-366F-561D-1D092D1FE563}"/>
                    </a:ext>
                  </a:extLst>
                </p:cNvPr>
                <p:cNvSpPr/>
                <p:nvPr/>
              </p:nvSpPr>
              <p:spPr>
                <a:xfrm>
                  <a:off x="5531617" y="4588667"/>
                  <a:ext cx="987552" cy="444269"/>
                </a:xfrm>
                <a:custGeom>
                  <a:avLst/>
                  <a:gdLst>
                    <a:gd name="connsiteX0" fmla="*/ 0 w 1640681"/>
                    <a:gd name="connsiteY0" fmla="*/ 323850 h 330994"/>
                    <a:gd name="connsiteX1" fmla="*/ 188119 w 1640681"/>
                    <a:gd name="connsiteY1" fmla="*/ 323850 h 330994"/>
                    <a:gd name="connsiteX2" fmla="*/ 188119 w 1640681"/>
                    <a:gd name="connsiteY2" fmla="*/ 2381 h 330994"/>
                    <a:gd name="connsiteX3" fmla="*/ 188119 w 1640681"/>
                    <a:gd name="connsiteY3" fmla="*/ 316706 h 330994"/>
                    <a:gd name="connsiteX4" fmla="*/ 450056 w 1640681"/>
                    <a:gd name="connsiteY4" fmla="*/ 316706 h 330994"/>
                    <a:gd name="connsiteX5" fmla="*/ 681038 w 1640681"/>
                    <a:gd name="connsiteY5" fmla="*/ 316706 h 330994"/>
                    <a:gd name="connsiteX6" fmla="*/ 681038 w 1640681"/>
                    <a:gd name="connsiteY6" fmla="*/ 0 h 330994"/>
                    <a:gd name="connsiteX7" fmla="*/ 681038 w 1640681"/>
                    <a:gd name="connsiteY7" fmla="*/ 314325 h 330994"/>
                    <a:gd name="connsiteX8" fmla="*/ 1107281 w 1640681"/>
                    <a:gd name="connsiteY8" fmla="*/ 314325 h 330994"/>
                    <a:gd name="connsiteX9" fmla="*/ 1107281 w 1640681"/>
                    <a:gd name="connsiteY9" fmla="*/ 2381 h 330994"/>
                    <a:gd name="connsiteX10" fmla="*/ 1107281 w 1640681"/>
                    <a:gd name="connsiteY10" fmla="*/ 314325 h 330994"/>
                    <a:gd name="connsiteX11" fmla="*/ 1640681 w 1640681"/>
                    <a:gd name="connsiteY11" fmla="*/ 314325 h 330994"/>
                    <a:gd name="connsiteX12" fmla="*/ 1640681 w 1640681"/>
                    <a:gd name="connsiteY12" fmla="*/ 2381 h 330994"/>
                    <a:gd name="connsiteX13" fmla="*/ 1640681 w 1640681"/>
                    <a:gd name="connsiteY13" fmla="*/ 330994 h 330994"/>
                    <a:gd name="connsiteX14" fmla="*/ 0 w 1640681"/>
                    <a:gd name="connsiteY14" fmla="*/ 323850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40681" h="330994">
                      <a:moveTo>
                        <a:pt x="0" y="323850"/>
                      </a:moveTo>
                      <a:lnTo>
                        <a:pt x="188119" y="323850"/>
                      </a:lnTo>
                      <a:lnTo>
                        <a:pt x="188119" y="2381"/>
                      </a:lnTo>
                      <a:lnTo>
                        <a:pt x="188119" y="316706"/>
                      </a:lnTo>
                      <a:lnTo>
                        <a:pt x="450056" y="316706"/>
                      </a:lnTo>
                      <a:lnTo>
                        <a:pt x="681038" y="316706"/>
                      </a:lnTo>
                      <a:lnTo>
                        <a:pt x="681038" y="0"/>
                      </a:lnTo>
                      <a:lnTo>
                        <a:pt x="681038" y="314325"/>
                      </a:lnTo>
                      <a:lnTo>
                        <a:pt x="1107281" y="314325"/>
                      </a:lnTo>
                      <a:lnTo>
                        <a:pt x="1107281" y="2381"/>
                      </a:lnTo>
                      <a:lnTo>
                        <a:pt x="1107281" y="314325"/>
                      </a:lnTo>
                      <a:lnTo>
                        <a:pt x="1640681" y="314325"/>
                      </a:lnTo>
                      <a:lnTo>
                        <a:pt x="1640681" y="2381"/>
                      </a:lnTo>
                      <a:lnTo>
                        <a:pt x="1640681" y="330994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AA7EE17-8D84-9B98-4B6B-B559EAA0D2F8}"/>
                    </a:ext>
                  </a:extLst>
                </p:cNvPr>
                <p:cNvSpPr/>
                <p:nvPr/>
              </p:nvSpPr>
              <p:spPr>
                <a:xfrm>
                  <a:off x="5531617" y="4580760"/>
                  <a:ext cx="987552" cy="452176"/>
                </a:xfrm>
                <a:custGeom>
                  <a:avLst/>
                  <a:gdLst>
                    <a:gd name="connsiteX0" fmla="*/ 0 w 1984549"/>
                    <a:gd name="connsiteY0" fmla="*/ 452176 h 452176"/>
                    <a:gd name="connsiteX1" fmla="*/ 487345 w 1984549"/>
                    <a:gd name="connsiteY1" fmla="*/ 452176 h 452176"/>
                    <a:gd name="connsiteX2" fmla="*/ 487345 w 1984549"/>
                    <a:gd name="connsiteY2" fmla="*/ 0 h 452176"/>
                    <a:gd name="connsiteX3" fmla="*/ 487345 w 1984549"/>
                    <a:gd name="connsiteY3" fmla="*/ 447152 h 452176"/>
                    <a:gd name="connsiteX4" fmla="*/ 1225898 w 1984549"/>
                    <a:gd name="connsiteY4" fmla="*/ 447152 h 452176"/>
                    <a:gd name="connsiteX5" fmla="*/ 1225898 w 1984549"/>
                    <a:gd name="connsiteY5" fmla="*/ 20097 h 452176"/>
                    <a:gd name="connsiteX6" fmla="*/ 1225898 w 1984549"/>
                    <a:gd name="connsiteY6" fmla="*/ 437103 h 452176"/>
                    <a:gd name="connsiteX7" fmla="*/ 1482131 w 1984549"/>
                    <a:gd name="connsiteY7" fmla="*/ 437103 h 452176"/>
                    <a:gd name="connsiteX8" fmla="*/ 1482131 w 1984549"/>
                    <a:gd name="connsiteY8" fmla="*/ 10049 h 452176"/>
                    <a:gd name="connsiteX9" fmla="*/ 1482131 w 1984549"/>
                    <a:gd name="connsiteY9" fmla="*/ 427055 h 452176"/>
                    <a:gd name="connsiteX10" fmla="*/ 1502228 w 1984549"/>
                    <a:gd name="connsiteY10" fmla="*/ 447152 h 452176"/>
                    <a:gd name="connsiteX11" fmla="*/ 1984549 w 1984549"/>
                    <a:gd name="connsiteY11" fmla="*/ 447152 h 452176"/>
                    <a:gd name="connsiteX12" fmla="*/ 0 w 1984549"/>
                    <a:gd name="connsiteY12" fmla="*/ 452176 h 452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84549" h="452176">
                      <a:moveTo>
                        <a:pt x="0" y="452176"/>
                      </a:moveTo>
                      <a:lnTo>
                        <a:pt x="487345" y="452176"/>
                      </a:lnTo>
                      <a:lnTo>
                        <a:pt x="487345" y="0"/>
                      </a:lnTo>
                      <a:lnTo>
                        <a:pt x="487345" y="447152"/>
                      </a:lnTo>
                      <a:lnTo>
                        <a:pt x="1225898" y="447152"/>
                      </a:lnTo>
                      <a:lnTo>
                        <a:pt x="1225898" y="20097"/>
                      </a:lnTo>
                      <a:lnTo>
                        <a:pt x="1225898" y="437103"/>
                      </a:lnTo>
                      <a:lnTo>
                        <a:pt x="1482131" y="437103"/>
                      </a:lnTo>
                      <a:lnTo>
                        <a:pt x="1482131" y="10049"/>
                      </a:lnTo>
                      <a:lnTo>
                        <a:pt x="1482131" y="427055"/>
                      </a:lnTo>
                      <a:lnTo>
                        <a:pt x="1502228" y="447152"/>
                      </a:lnTo>
                      <a:lnTo>
                        <a:pt x="1984549" y="447152"/>
                      </a:lnTo>
                      <a:lnTo>
                        <a:pt x="0" y="452176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E0DD14D-4562-41DA-924B-C550062B0192}"/>
                    </a:ext>
                  </a:extLst>
                </p:cNvPr>
                <p:cNvSpPr/>
                <p:nvPr/>
              </p:nvSpPr>
              <p:spPr>
                <a:xfrm>
                  <a:off x="5535314" y="4588667"/>
                  <a:ext cx="1975104" cy="444269"/>
                </a:xfrm>
                <a:custGeom>
                  <a:avLst/>
                  <a:gdLst>
                    <a:gd name="connsiteX0" fmla="*/ 0 w 1662112"/>
                    <a:gd name="connsiteY0" fmla="*/ 330994 h 330994"/>
                    <a:gd name="connsiteX1" fmla="*/ 57150 w 1662112"/>
                    <a:gd name="connsiteY1" fmla="*/ 330994 h 330994"/>
                    <a:gd name="connsiteX2" fmla="*/ 57150 w 1662112"/>
                    <a:gd name="connsiteY2" fmla="*/ 0 h 330994"/>
                    <a:gd name="connsiteX3" fmla="*/ 57150 w 1662112"/>
                    <a:gd name="connsiteY3" fmla="*/ 326232 h 330994"/>
                    <a:gd name="connsiteX4" fmla="*/ 1381125 w 1662112"/>
                    <a:gd name="connsiteY4" fmla="*/ 326232 h 330994"/>
                    <a:gd name="connsiteX5" fmla="*/ 1381125 w 1662112"/>
                    <a:gd name="connsiteY5" fmla="*/ 4763 h 330994"/>
                    <a:gd name="connsiteX6" fmla="*/ 1381125 w 1662112"/>
                    <a:gd name="connsiteY6" fmla="*/ 330994 h 330994"/>
                    <a:gd name="connsiteX7" fmla="*/ 1662112 w 1662112"/>
                    <a:gd name="connsiteY7" fmla="*/ 330994 h 330994"/>
                    <a:gd name="connsiteX8" fmla="*/ 0 w 1662112"/>
                    <a:gd name="connsiteY8" fmla="*/ 330994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112" h="330994">
                      <a:moveTo>
                        <a:pt x="0" y="330994"/>
                      </a:moveTo>
                      <a:lnTo>
                        <a:pt x="57150" y="330994"/>
                      </a:lnTo>
                      <a:lnTo>
                        <a:pt x="57150" y="0"/>
                      </a:lnTo>
                      <a:lnTo>
                        <a:pt x="57150" y="326232"/>
                      </a:lnTo>
                      <a:lnTo>
                        <a:pt x="1381125" y="326232"/>
                      </a:lnTo>
                      <a:lnTo>
                        <a:pt x="1381125" y="4763"/>
                      </a:lnTo>
                      <a:lnTo>
                        <a:pt x="1381125" y="330994"/>
                      </a:lnTo>
                      <a:lnTo>
                        <a:pt x="1662112" y="330994"/>
                      </a:lnTo>
                      <a:lnTo>
                        <a:pt x="0" y="330994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8C7854-8B8D-E04F-9661-D8AD14325B00}"/>
                    </a:ext>
                  </a:extLst>
                </p:cNvPr>
                <p:cNvSpPr/>
                <p:nvPr/>
              </p:nvSpPr>
              <p:spPr>
                <a:xfrm>
                  <a:off x="5535314" y="4598256"/>
                  <a:ext cx="1975104" cy="434680"/>
                </a:xfrm>
                <a:custGeom>
                  <a:avLst/>
                  <a:gdLst>
                    <a:gd name="connsiteX0" fmla="*/ 0 w 1654969"/>
                    <a:gd name="connsiteY0" fmla="*/ 323850 h 323850"/>
                    <a:gd name="connsiteX1" fmla="*/ 526256 w 1654969"/>
                    <a:gd name="connsiteY1" fmla="*/ 323850 h 323850"/>
                    <a:gd name="connsiteX2" fmla="*/ 526256 w 1654969"/>
                    <a:gd name="connsiteY2" fmla="*/ 0 h 323850"/>
                    <a:gd name="connsiteX3" fmla="*/ 526256 w 1654969"/>
                    <a:gd name="connsiteY3" fmla="*/ 316707 h 323850"/>
                    <a:gd name="connsiteX4" fmla="*/ 866775 w 1654969"/>
                    <a:gd name="connsiteY4" fmla="*/ 316707 h 323850"/>
                    <a:gd name="connsiteX5" fmla="*/ 866775 w 1654969"/>
                    <a:gd name="connsiteY5" fmla="*/ 16669 h 323850"/>
                    <a:gd name="connsiteX6" fmla="*/ 866775 w 1654969"/>
                    <a:gd name="connsiteY6" fmla="*/ 314325 h 323850"/>
                    <a:gd name="connsiteX7" fmla="*/ 1500188 w 1654969"/>
                    <a:gd name="connsiteY7" fmla="*/ 314325 h 323850"/>
                    <a:gd name="connsiteX8" fmla="*/ 1500188 w 1654969"/>
                    <a:gd name="connsiteY8" fmla="*/ 9525 h 323850"/>
                    <a:gd name="connsiteX9" fmla="*/ 1500188 w 1654969"/>
                    <a:gd name="connsiteY9" fmla="*/ 321469 h 323850"/>
                    <a:gd name="connsiteX10" fmla="*/ 1654969 w 1654969"/>
                    <a:gd name="connsiteY10" fmla="*/ 321469 h 323850"/>
                    <a:gd name="connsiteX11" fmla="*/ 0 w 1654969"/>
                    <a:gd name="connsiteY11" fmla="*/ 32385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969" h="323850">
                      <a:moveTo>
                        <a:pt x="0" y="323850"/>
                      </a:moveTo>
                      <a:lnTo>
                        <a:pt x="526256" y="323850"/>
                      </a:lnTo>
                      <a:lnTo>
                        <a:pt x="526256" y="0"/>
                      </a:lnTo>
                      <a:lnTo>
                        <a:pt x="526256" y="316707"/>
                      </a:lnTo>
                      <a:lnTo>
                        <a:pt x="866775" y="316707"/>
                      </a:lnTo>
                      <a:lnTo>
                        <a:pt x="866775" y="16669"/>
                      </a:lnTo>
                      <a:lnTo>
                        <a:pt x="866775" y="314325"/>
                      </a:lnTo>
                      <a:lnTo>
                        <a:pt x="1500188" y="314325"/>
                      </a:lnTo>
                      <a:lnTo>
                        <a:pt x="1500188" y="9525"/>
                      </a:lnTo>
                      <a:lnTo>
                        <a:pt x="1500188" y="321469"/>
                      </a:lnTo>
                      <a:lnTo>
                        <a:pt x="1654969" y="321469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B3C3D9C-0D47-B893-3400-610C45A85321}"/>
                    </a:ext>
                  </a:extLst>
                </p:cNvPr>
                <p:cNvSpPr/>
                <p:nvPr/>
              </p:nvSpPr>
              <p:spPr>
                <a:xfrm>
                  <a:off x="5535314" y="4553510"/>
                  <a:ext cx="1975104" cy="479426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34F20E0C-3AF4-34A5-30B0-6CF8B6E4B49F}"/>
                    </a:ext>
                  </a:extLst>
                </p:cNvPr>
                <p:cNvSpPr/>
                <p:nvPr/>
              </p:nvSpPr>
              <p:spPr>
                <a:xfrm>
                  <a:off x="5535314" y="4588667"/>
                  <a:ext cx="1975104" cy="444269"/>
                </a:xfrm>
                <a:custGeom>
                  <a:avLst/>
                  <a:gdLst>
                    <a:gd name="connsiteX0" fmla="*/ 0 w 1640681"/>
                    <a:gd name="connsiteY0" fmla="*/ 323850 h 330994"/>
                    <a:gd name="connsiteX1" fmla="*/ 188119 w 1640681"/>
                    <a:gd name="connsiteY1" fmla="*/ 323850 h 330994"/>
                    <a:gd name="connsiteX2" fmla="*/ 188119 w 1640681"/>
                    <a:gd name="connsiteY2" fmla="*/ 2381 h 330994"/>
                    <a:gd name="connsiteX3" fmla="*/ 188119 w 1640681"/>
                    <a:gd name="connsiteY3" fmla="*/ 316706 h 330994"/>
                    <a:gd name="connsiteX4" fmla="*/ 450056 w 1640681"/>
                    <a:gd name="connsiteY4" fmla="*/ 316706 h 330994"/>
                    <a:gd name="connsiteX5" fmla="*/ 681038 w 1640681"/>
                    <a:gd name="connsiteY5" fmla="*/ 316706 h 330994"/>
                    <a:gd name="connsiteX6" fmla="*/ 681038 w 1640681"/>
                    <a:gd name="connsiteY6" fmla="*/ 0 h 330994"/>
                    <a:gd name="connsiteX7" fmla="*/ 681038 w 1640681"/>
                    <a:gd name="connsiteY7" fmla="*/ 314325 h 330994"/>
                    <a:gd name="connsiteX8" fmla="*/ 1107281 w 1640681"/>
                    <a:gd name="connsiteY8" fmla="*/ 314325 h 330994"/>
                    <a:gd name="connsiteX9" fmla="*/ 1107281 w 1640681"/>
                    <a:gd name="connsiteY9" fmla="*/ 2381 h 330994"/>
                    <a:gd name="connsiteX10" fmla="*/ 1107281 w 1640681"/>
                    <a:gd name="connsiteY10" fmla="*/ 314325 h 330994"/>
                    <a:gd name="connsiteX11" fmla="*/ 1640681 w 1640681"/>
                    <a:gd name="connsiteY11" fmla="*/ 314325 h 330994"/>
                    <a:gd name="connsiteX12" fmla="*/ 1640681 w 1640681"/>
                    <a:gd name="connsiteY12" fmla="*/ 2381 h 330994"/>
                    <a:gd name="connsiteX13" fmla="*/ 1640681 w 1640681"/>
                    <a:gd name="connsiteY13" fmla="*/ 330994 h 330994"/>
                    <a:gd name="connsiteX14" fmla="*/ 0 w 1640681"/>
                    <a:gd name="connsiteY14" fmla="*/ 323850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40681" h="330994">
                      <a:moveTo>
                        <a:pt x="0" y="323850"/>
                      </a:moveTo>
                      <a:lnTo>
                        <a:pt x="188119" y="323850"/>
                      </a:lnTo>
                      <a:lnTo>
                        <a:pt x="188119" y="2381"/>
                      </a:lnTo>
                      <a:lnTo>
                        <a:pt x="188119" y="316706"/>
                      </a:lnTo>
                      <a:lnTo>
                        <a:pt x="450056" y="316706"/>
                      </a:lnTo>
                      <a:lnTo>
                        <a:pt x="681038" y="316706"/>
                      </a:lnTo>
                      <a:lnTo>
                        <a:pt x="681038" y="0"/>
                      </a:lnTo>
                      <a:lnTo>
                        <a:pt x="681038" y="314325"/>
                      </a:lnTo>
                      <a:lnTo>
                        <a:pt x="1107281" y="314325"/>
                      </a:lnTo>
                      <a:lnTo>
                        <a:pt x="1107281" y="2381"/>
                      </a:lnTo>
                      <a:lnTo>
                        <a:pt x="1107281" y="314325"/>
                      </a:lnTo>
                      <a:lnTo>
                        <a:pt x="1640681" y="314325"/>
                      </a:lnTo>
                      <a:lnTo>
                        <a:pt x="1640681" y="2381"/>
                      </a:lnTo>
                      <a:lnTo>
                        <a:pt x="1640681" y="330994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B8C9C9EB-C2E3-BCD6-489D-970D3F539950}"/>
                    </a:ext>
                  </a:extLst>
                </p:cNvPr>
                <p:cNvSpPr/>
                <p:nvPr/>
              </p:nvSpPr>
              <p:spPr>
                <a:xfrm>
                  <a:off x="5535314" y="4580760"/>
                  <a:ext cx="1975104" cy="452176"/>
                </a:xfrm>
                <a:custGeom>
                  <a:avLst/>
                  <a:gdLst>
                    <a:gd name="connsiteX0" fmla="*/ 0 w 1984549"/>
                    <a:gd name="connsiteY0" fmla="*/ 452176 h 452176"/>
                    <a:gd name="connsiteX1" fmla="*/ 487345 w 1984549"/>
                    <a:gd name="connsiteY1" fmla="*/ 452176 h 452176"/>
                    <a:gd name="connsiteX2" fmla="*/ 487345 w 1984549"/>
                    <a:gd name="connsiteY2" fmla="*/ 0 h 452176"/>
                    <a:gd name="connsiteX3" fmla="*/ 487345 w 1984549"/>
                    <a:gd name="connsiteY3" fmla="*/ 447152 h 452176"/>
                    <a:gd name="connsiteX4" fmla="*/ 1225898 w 1984549"/>
                    <a:gd name="connsiteY4" fmla="*/ 447152 h 452176"/>
                    <a:gd name="connsiteX5" fmla="*/ 1225898 w 1984549"/>
                    <a:gd name="connsiteY5" fmla="*/ 20097 h 452176"/>
                    <a:gd name="connsiteX6" fmla="*/ 1225898 w 1984549"/>
                    <a:gd name="connsiteY6" fmla="*/ 437103 h 452176"/>
                    <a:gd name="connsiteX7" fmla="*/ 1482131 w 1984549"/>
                    <a:gd name="connsiteY7" fmla="*/ 437103 h 452176"/>
                    <a:gd name="connsiteX8" fmla="*/ 1482131 w 1984549"/>
                    <a:gd name="connsiteY8" fmla="*/ 10049 h 452176"/>
                    <a:gd name="connsiteX9" fmla="*/ 1482131 w 1984549"/>
                    <a:gd name="connsiteY9" fmla="*/ 427055 h 452176"/>
                    <a:gd name="connsiteX10" fmla="*/ 1502228 w 1984549"/>
                    <a:gd name="connsiteY10" fmla="*/ 447152 h 452176"/>
                    <a:gd name="connsiteX11" fmla="*/ 1984549 w 1984549"/>
                    <a:gd name="connsiteY11" fmla="*/ 447152 h 452176"/>
                    <a:gd name="connsiteX12" fmla="*/ 0 w 1984549"/>
                    <a:gd name="connsiteY12" fmla="*/ 452176 h 452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84549" h="452176">
                      <a:moveTo>
                        <a:pt x="0" y="452176"/>
                      </a:moveTo>
                      <a:lnTo>
                        <a:pt x="487345" y="452176"/>
                      </a:lnTo>
                      <a:lnTo>
                        <a:pt x="487345" y="0"/>
                      </a:lnTo>
                      <a:lnTo>
                        <a:pt x="487345" y="447152"/>
                      </a:lnTo>
                      <a:lnTo>
                        <a:pt x="1225898" y="447152"/>
                      </a:lnTo>
                      <a:lnTo>
                        <a:pt x="1225898" y="20097"/>
                      </a:lnTo>
                      <a:lnTo>
                        <a:pt x="1225898" y="437103"/>
                      </a:lnTo>
                      <a:lnTo>
                        <a:pt x="1482131" y="437103"/>
                      </a:lnTo>
                      <a:lnTo>
                        <a:pt x="1482131" y="10049"/>
                      </a:lnTo>
                      <a:lnTo>
                        <a:pt x="1482131" y="427055"/>
                      </a:lnTo>
                      <a:lnTo>
                        <a:pt x="1502228" y="447152"/>
                      </a:lnTo>
                      <a:lnTo>
                        <a:pt x="1984549" y="447152"/>
                      </a:lnTo>
                      <a:lnTo>
                        <a:pt x="0" y="452176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CBF044C-19D2-E0C3-69CB-BA287B089EF9}"/>
                    </a:ext>
                  </a:extLst>
                </p:cNvPr>
                <p:cNvSpPr/>
                <p:nvPr/>
              </p:nvSpPr>
              <p:spPr>
                <a:xfrm>
                  <a:off x="6519169" y="4588667"/>
                  <a:ext cx="987552" cy="444269"/>
                </a:xfrm>
                <a:custGeom>
                  <a:avLst/>
                  <a:gdLst>
                    <a:gd name="connsiteX0" fmla="*/ 0 w 1662112"/>
                    <a:gd name="connsiteY0" fmla="*/ 330994 h 330994"/>
                    <a:gd name="connsiteX1" fmla="*/ 57150 w 1662112"/>
                    <a:gd name="connsiteY1" fmla="*/ 330994 h 330994"/>
                    <a:gd name="connsiteX2" fmla="*/ 57150 w 1662112"/>
                    <a:gd name="connsiteY2" fmla="*/ 0 h 330994"/>
                    <a:gd name="connsiteX3" fmla="*/ 57150 w 1662112"/>
                    <a:gd name="connsiteY3" fmla="*/ 326232 h 330994"/>
                    <a:gd name="connsiteX4" fmla="*/ 1381125 w 1662112"/>
                    <a:gd name="connsiteY4" fmla="*/ 326232 h 330994"/>
                    <a:gd name="connsiteX5" fmla="*/ 1381125 w 1662112"/>
                    <a:gd name="connsiteY5" fmla="*/ 4763 h 330994"/>
                    <a:gd name="connsiteX6" fmla="*/ 1381125 w 1662112"/>
                    <a:gd name="connsiteY6" fmla="*/ 330994 h 330994"/>
                    <a:gd name="connsiteX7" fmla="*/ 1662112 w 1662112"/>
                    <a:gd name="connsiteY7" fmla="*/ 330994 h 330994"/>
                    <a:gd name="connsiteX8" fmla="*/ 0 w 1662112"/>
                    <a:gd name="connsiteY8" fmla="*/ 330994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112" h="330994">
                      <a:moveTo>
                        <a:pt x="0" y="330994"/>
                      </a:moveTo>
                      <a:lnTo>
                        <a:pt x="57150" y="330994"/>
                      </a:lnTo>
                      <a:lnTo>
                        <a:pt x="57150" y="0"/>
                      </a:lnTo>
                      <a:lnTo>
                        <a:pt x="57150" y="326232"/>
                      </a:lnTo>
                      <a:lnTo>
                        <a:pt x="1381125" y="326232"/>
                      </a:lnTo>
                      <a:lnTo>
                        <a:pt x="1381125" y="4763"/>
                      </a:lnTo>
                      <a:lnTo>
                        <a:pt x="1381125" y="330994"/>
                      </a:lnTo>
                      <a:lnTo>
                        <a:pt x="1662112" y="330994"/>
                      </a:lnTo>
                      <a:lnTo>
                        <a:pt x="0" y="330994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3520BB84-11B7-D85E-2A7C-7D3AFBCC9964}"/>
                    </a:ext>
                  </a:extLst>
                </p:cNvPr>
                <p:cNvSpPr/>
                <p:nvPr/>
              </p:nvSpPr>
              <p:spPr>
                <a:xfrm>
                  <a:off x="6519169" y="4598256"/>
                  <a:ext cx="987552" cy="434680"/>
                </a:xfrm>
                <a:custGeom>
                  <a:avLst/>
                  <a:gdLst>
                    <a:gd name="connsiteX0" fmla="*/ 0 w 1654969"/>
                    <a:gd name="connsiteY0" fmla="*/ 323850 h 323850"/>
                    <a:gd name="connsiteX1" fmla="*/ 526256 w 1654969"/>
                    <a:gd name="connsiteY1" fmla="*/ 323850 h 323850"/>
                    <a:gd name="connsiteX2" fmla="*/ 526256 w 1654969"/>
                    <a:gd name="connsiteY2" fmla="*/ 0 h 323850"/>
                    <a:gd name="connsiteX3" fmla="*/ 526256 w 1654969"/>
                    <a:gd name="connsiteY3" fmla="*/ 316707 h 323850"/>
                    <a:gd name="connsiteX4" fmla="*/ 866775 w 1654969"/>
                    <a:gd name="connsiteY4" fmla="*/ 316707 h 323850"/>
                    <a:gd name="connsiteX5" fmla="*/ 866775 w 1654969"/>
                    <a:gd name="connsiteY5" fmla="*/ 16669 h 323850"/>
                    <a:gd name="connsiteX6" fmla="*/ 866775 w 1654969"/>
                    <a:gd name="connsiteY6" fmla="*/ 314325 h 323850"/>
                    <a:gd name="connsiteX7" fmla="*/ 1500188 w 1654969"/>
                    <a:gd name="connsiteY7" fmla="*/ 314325 h 323850"/>
                    <a:gd name="connsiteX8" fmla="*/ 1500188 w 1654969"/>
                    <a:gd name="connsiteY8" fmla="*/ 9525 h 323850"/>
                    <a:gd name="connsiteX9" fmla="*/ 1500188 w 1654969"/>
                    <a:gd name="connsiteY9" fmla="*/ 321469 h 323850"/>
                    <a:gd name="connsiteX10" fmla="*/ 1654969 w 1654969"/>
                    <a:gd name="connsiteY10" fmla="*/ 321469 h 323850"/>
                    <a:gd name="connsiteX11" fmla="*/ 0 w 1654969"/>
                    <a:gd name="connsiteY11" fmla="*/ 32385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969" h="323850">
                      <a:moveTo>
                        <a:pt x="0" y="323850"/>
                      </a:moveTo>
                      <a:lnTo>
                        <a:pt x="526256" y="323850"/>
                      </a:lnTo>
                      <a:lnTo>
                        <a:pt x="526256" y="0"/>
                      </a:lnTo>
                      <a:lnTo>
                        <a:pt x="526256" y="316707"/>
                      </a:lnTo>
                      <a:lnTo>
                        <a:pt x="866775" y="316707"/>
                      </a:lnTo>
                      <a:lnTo>
                        <a:pt x="866775" y="16669"/>
                      </a:lnTo>
                      <a:lnTo>
                        <a:pt x="866775" y="314325"/>
                      </a:lnTo>
                      <a:lnTo>
                        <a:pt x="1500188" y="314325"/>
                      </a:lnTo>
                      <a:lnTo>
                        <a:pt x="1500188" y="9525"/>
                      </a:lnTo>
                      <a:lnTo>
                        <a:pt x="1500188" y="321469"/>
                      </a:lnTo>
                      <a:lnTo>
                        <a:pt x="1654969" y="321469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51B7437E-5559-2BD3-CC16-32180AD9AC78}"/>
                    </a:ext>
                  </a:extLst>
                </p:cNvPr>
                <p:cNvSpPr/>
                <p:nvPr/>
              </p:nvSpPr>
              <p:spPr>
                <a:xfrm>
                  <a:off x="6519169" y="4553510"/>
                  <a:ext cx="987552" cy="479426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B04B4098-5CF1-ED07-FB6E-B723CD58B9FC}"/>
                    </a:ext>
                  </a:extLst>
                </p:cNvPr>
                <p:cNvSpPr/>
                <p:nvPr/>
              </p:nvSpPr>
              <p:spPr>
                <a:xfrm>
                  <a:off x="6519169" y="4588667"/>
                  <a:ext cx="987552" cy="444269"/>
                </a:xfrm>
                <a:custGeom>
                  <a:avLst/>
                  <a:gdLst>
                    <a:gd name="connsiteX0" fmla="*/ 0 w 1640681"/>
                    <a:gd name="connsiteY0" fmla="*/ 323850 h 330994"/>
                    <a:gd name="connsiteX1" fmla="*/ 188119 w 1640681"/>
                    <a:gd name="connsiteY1" fmla="*/ 323850 h 330994"/>
                    <a:gd name="connsiteX2" fmla="*/ 188119 w 1640681"/>
                    <a:gd name="connsiteY2" fmla="*/ 2381 h 330994"/>
                    <a:gd name="connsiteX3" fmla="*/ 188119 w 1640681"/>
                    <a:gd name="connsiteY3" fmla="*/ 316706 h 330994"/>
                    <a:gd name="connsiteX4" fmla="*/ 450056 w 1640681"/>
                    <a:gd name="connsiteY4" fmla="*/ 316706 h 330994"/>
                    <a:gd name="connsiteX5" fmla="*/ 681038 w 1640681"/>
                    <a:gd name="connsiteY5" fmla="*/ 316706 h 330994"/>
                    <a:gd name="connsiteX6" fmla="*/ 681038 w 1640681"/>
                    <a:gd name="connsiteY6" fmla="*/ 0 h 330994"/>
                    <a:gd name="connsiteX7" fmla="*/ 681038 w 1640681"/>
                    <a:gd name="connsiteY7" fmla="*/ 314325 h 330994"/>
                    <a:gd name="connsiteX8" fmla="*/ 1107281 w 1640681"/>
                    <a:gd name="connsiteY8" fmla="*/ 314325 h 330994"/>
                    <a:gd name="connsiteX9" fmla="*/ 1107281 w 1640681"/>
                    <a:gd name="connsiteY9" fmla="*/ 2381 h 330994"/>
                    <a:gd name="connsiteX10" fmla="*/ 1107281 w 1640681"/>
                    <a:gd name="connsiteY10" fmla="*/ 314325 h 330994"/>
                    <a:gd name="connsiteX11" fmla="*/ 1640681 w 1640681"/>
                    <a:gd name="connsiteY11" fmla="*/ 314325 h 330994"/>
                    <a:gd name="connsiteX12" fmla="*/ 1640681 w 1640681"/>
                    <a:gd name="connsiteY12" fmla="*/ 2381 h 330994"/>
                    <a:gd name="connsiteX13" fmla="*/ 1640681 w 1640681"/>
                    <a:gd name="connsiteY13" fmla="*/ 330994 h 330994"/>
                    <a:gd name="connsiteX14" fmla="*/ 0 w 1640681"/>
                    <a:gd name="connsiteY14" fmla="*/ 323850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40681" h="330994">
                      <a:moveTo>
                        <a:pt x="0" y="323850"/>
                      </a:moveTo>
                      <a:lnTo>
                        <a:pt x="188119" y="323850"/>
                      </a:lnTo>
                      <a:lnTo>
                        <a:pt x="188119" y="2381"/>
                      </a:lnTo>
                      <a:lnTo>
                        <a:pt x="188119" y="316706"/>
                      </a:lnTo>
                      <a:lnTo>
                        <a:pt x="450056" y="316706"/>
                      </a:lnTo>
                      <a:lnTo>
                        <a:pt x="681038" y="316706"/>
                      </a:lnTo>
                      <a:lnTo>
                        <a:pt x="681038" y="0"/>
                      </a:lnTo>
                      <a:lnTo>
                        <a:pt x="681038" y="314325"/>
                      </a:lnTo>
                      <a:lnTo>
                        <a:pt x="1107281" y="314325"/>
                      </a:lnTo>
                      <a:lnTo>
                        <a:pt x="1107281" y="2381"/>
                      </a:lnTo>
                      <a:lnTo>
                        <a:pt x="1107281" y="314325"/>
                      </a:lnTo>
                      <a:lnTo>
                        <a:pt x="1640681" y="314325"/>
                      </a:lnTo>
                      <a:lnTo>
                        <a:pt x="1640681" y="2381"/>
                      </a:lnTo>
                      <a:lnTo>
                        <a:pt x="1640681" y="330994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E568278-0484-CAE9-E243-7A75BB2D58E3}"/>
                    </a:ext>
                  </a:extLst>
                </p:cNvPr>
                <p:cNvSpPr/>
                <p:nvPr/>
              </p:nvSpPr>
              <p:spPr>
                <a:xfrm>
                  <a:off x="6519169" y="4580760"/>
                  <a:ext cx="987552" cy="452176"/>
                </a:xfrm>
                <a:custGeom>
                  <a:avLst/>
                  <a:gdLst>
                    <a:gd name="connsiteX0" fmla="*/ 0 w 1984549"/>
                    <a:gd name="connsiteY0" fmla="*/ 452176 h 452176"/>
                    <a:gd name="connsiteX1" fmla="*/ 487345 w 1984549"/>
                    <a:gd name="connsiteY1" fmla="*/ 452176 h 452176"/>
                    <a:gd name="connsiteX2" fmla="*/ 487345 w 1984549"/>
                    <a:gd name="connsiteY2" fmla="*/ 0 h 452176"/>
                    <a:gd name="connsiteX3" fmla="*/ 487345 w 1984549"/>
                    <a:gd name="connsiteY3" fmla="*/ 447152 h 452176"/>
                    <a:gd name="connsiteX4" fmla="*/ 1225898 w 1984549"/>
                    <a:gd name="connsiteY4" fmla="*/ 447152 h 452176"/>
                    <a:gd name="connsiteX5" fmla="*/ 1225898 w 1984549"/>
                    <a:gd name="connsiteY5" fmla="*/ 20097 h 452176"/>
                    <a:gd name="connsiteX6" fmla="*/ 1225898 w 1984549"/>
                    <a:gd name="connsiteY6" fmla="*/ 437103 h 452176"/>
                    <a:gd name="connsiteX7" fmla="*/ 1482131 w 1984549"/>
                    <a:gd name="connsiteY7" fmla="*/ 437103 h 452176"/>
                    <a:gd name="connsiteX8" fmla="*/ 1482131 w 1984549"/>
                    <a:gd name="connsiteY8" fmla="*/ 10049 h 452176"/>
                    <a:gd name="connsiteX9" fmla="*/ 1482131 w 1984549"/>
                    <a:gd name="connsiteY9" fmla="*/ 427055 h 452176"/>
                    <a:gd name="connsiteX10" fmla="*/ 1502228 w 1984549"/>
                    <a:gd name="connsiteY10" fmla="*/ 447152 h 452176"/>
                    <a:gd name="connsiteX11" fmla="*/ 1984549 w 1984549"/>
                    <a:gd name="connsiteY11" fmla="*/ 447152 h 452176"/>
                    <a:gd name="connsiteX12" fmla="*/ 0 w 1984549"/>
                    <a:gd name="connsiteY12" fmla="*/ 452176 h 452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84549" h="452176">
                      <a:moveTo>
                        <a:pt x="0" y="452176"/>
                      </a:moveTo>
                      <a:lnTo>
                        <a:pt x="487345" y="452176"/>
                      </a:lnTo>
                      <a:lnTo>
                        <a:pt x="487345" y="0"/>
                      </a:lnTo>
                      <a:lnTo>
                        <a:pt x="487345" y="447152"/>
                      </a:lnTo>
                      <a:lnTo>
                        <a:pt x="1225898" y="447152"/>
                      </a:lnTo>
                      <a:lnTo>
                        <a:pt x="1225898" y="20097"/>
                      </a:lnTo>
                      <a:lnTo>
                        <a:pt x="1225898" y="437103"/>
                      </a:lnTo>
                      <a:lnTo>
                        <a:pt x="1482131" y="437103"/>
                      </a:lnTo>
                      <a:lnTo>
                        <a:pt x="1482131" y="10049"/>
                      </a:lnTo>
                      <a:lnTo>
                        <a:pt x="1482131" y="427055"/>
                      </a:lnTo>
                      <a:lnTo>
                        <a:pt x="1502228" y="447152"/>
                      </a:lnTo>
                      <a:lnTo>
                        <a:pt x="1984549" y="447152"/>
                      </a:lnTo>
                      <a:lnTo>
                        <a:pt x="0" y="452176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3" name="Google Shape;1486;p114">
                <a:extLst>
                  <a:ext uri="{FF2B5EF4-FFF2-40B4-BE49-F238E27FC236}">
                    <a16:creationId xmlns:a16="http://schemas.microsoft.com/office/drawing/2014/main" id="{3663BF97-CA30-39AA-356E-CC9AA0C34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4048" y="2512228"/>
                <a:ext cx="0" cy="55457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87;p114">
                <a:extLst>
                  <a:ext uri="{FF2B5EF4-FFF2-40B4-BE49-F238E27FC236}">
                    <a16:creationId xmlns:a16="http://schemas.microsoft.com/office/drawing/2014/main" id="{5F970261-E62E-0C3B-D725-7180EA794C23}"/>
                  </a:ext>
                </a:extLst>
              </p:cNvPr>
              <p:cNvCxnSpPr/>
              <p:nvPr/>
            </p:nvCxnSpPr>
            <p:spPr>
              <a:xfrm flipH="1">
                <a:off x="4359231" y="3061636"/>
                <a:ext cx="2122593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487;p114">
                <a:extLst>
                  <a:ext uri="{FF2B5EF4-FFF2-40B4-BE49-F238E27FC236}">
                    <a16:creationId xmlns:a16="http://schemas.microsoft.com/office/drawing/2014/main" id="{40101470-FD72-8479-EA2C-5952C80214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1605" y="2510099"/>
                <a:ext cx="213021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64" name="Group 1463">
            <a:extLst>
              <a:ext uri="{FF2B5EF4-FFF2-40B4-BE49-F238E27FC236}">
                <a16:creationId xmlns:a16="http://schemas.microsoft.com/office/drawing/2014/main" id="{96022A26-1D9E-0E11-AC7A-198A1961EEC7}"/>
              </a:ext>
            </a:extLst>
          </p:cNvPr>
          <p:cNvGrpSpPr/>
          <p:nvPr/>
        </p:nvGrpSpPr>
        <p:grpSpPr>
          <a:xfrm>
            <a:off x="497894" y="1016858"/>
            <a:ext cx="4272081" cy="2900081"/>
            <a:chOff x="4651168" y="1016858"/>
            <a:chExt cx="4272081" cy="2900081"/>
          </a:xfrm>
        </p:grpSpPr>
        <p:cxnSp>
          <p:nvCxnSpPr>
            <p:cNvPr id="360" name="Straight Arrow Connector 359"/>
            <p:cNvCxnSpPr>
              <a:cxnSpLocks/>
              <a:stCxn id="1410" idx="2"/>
              <a:endCxn id="252" idx="0"/>
            </p:cNvCxnSpPr>
            <p:nvPr/>
          </p:nvCxnSpPr>
          <p:spPr>
            <a:xfrm>
              <a:off x="6880097" y="1624077"/>
              <a:ext cx="38780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Google Shape;1252;p108"/>
            <p:cNvSpPr txBox="1"/>
            <p:nvPr/>
          </p:nvSpPr>
          <p:spPr>
            <a:xfrm>
              <a:off x="4651168" y="1016858"/>
              <a:ext cx="3117731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With </a:t>
              </a:r>
              <a:r>
                <a:rPr lang="en-US" dirty="0">
                  <a:solidFill>
                    <a:srgbClr val="DF1995"/>
                  </a:solidFill>
                  <a:latin typeface="+mj-lt"/>
                  <a:ea typeface="Montserrat"/>
                  <a:cs typeface="+mj-lt"/>
                  <a:sym typeface="Montserrat"/>
                </a:rPr>
                <a:t>run.ai </a:t>
              </a:r>
              <a:r>
                <a:rPr lang="en-US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</a:t>
              </a:r>
              <a:endPara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4832535" y="3292852"/>
              <a:ext cx="877030" cy="621397"/>
              <a:chOff x="6421991" y="1457896"/>
              <a:chExt cx="1261926" cy="621397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23" name="Group 22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24" name="Group 22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25" name="Google Shape;1519;p119"/>
              <p:cNvSpPr txBox="1"/>
              <p:nvPr/>
            </p:nvSpPr>
            <p:spPr>
              <a:xfrm>
                <a:off x="6421991" y="1457896"/>
                <a:ext cx="126192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</p:grpSp>
        <p:sp>
          <p:nvSpPr>
            <p:cNvPr id="249" name="Google Shape;1519;p119"/>
            <p:cNvSpPr txBox="1"/>
            <p:nvPr/>
          </p:nvSpPr>
          <p:spPr>
            <a:xfrm>
              <a:off x="6675889" y="2402677"/>
              <a:ext cx="442650" cy="156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271" name="Group 270"/>
            <p:cNvGrpSpPr/>
            <p:nvPr/>
          </p:nvGrpSpPr>
          <p:grpSpPr>
            <a:xfrm>
              <a:off x="5759924" y="3288309"/>
              <a:ext cx="861094" cy="621397"/>
              <a:chOff x="6421991" y="1457896"/>
              <a:chExt cx="1238996" cy="621397"/>
            </a:xfrm>
          </p:grpSpPr>
          <p:sp>
            <p:nvSpPr>
              <p:cNvPr id="272" name="Rectangle 27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73" name="Group 27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74" name="Group 27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75" name="Google Shape;1519;p119"/>
              <p:cNvSpPr txBox="1"/>
              <p:nvPr/>
            </p:nvSpPr>
            <p:spPr>
              <a:xfrm>
                <a:off x="6421991" y="1457896"/>
                <a:ext cx="1238994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671377" y="3295542"/>
              <a:ext cx="861098" cy="621397"/>
              <a:chOff x="6421988" y="1457896"/>
              <a:chExt cx="1238999" cy="621397"/>
            </a:xfrm>
          </p:grpSpPr>
          <p:sp>
            <p:nvSpPr>
              <p:cNvPr id="297" name="Rectangle 296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98" name="Group 297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00" name="Google Shape;1519;p119"/>
              <p:cNvSpPr txBox="1"/>
              <p:nvPr/>
            </p:nvSpPr>
            <p:spPr>
              <a:xfrm>
                <a:off x="6421988" y="1457896"/>
                <a:ext cx="123899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</p:grpSp>
        <p:grpSp>
          <p:nvGrpSpPr>
            <p:cNvPr id="334" name="Group 333"/>
            <p:cNvGrpSpPr/>
            <p:nvPr/>
          </p:nvGrpSpPr>
          <p:grpSpPr>
            <a:xfrm>
              <a:off x="7582834" y="3291783"/>
              <a:ext cx="861094" cy="621397"/>
              <a:chOff x="6421991" y="1457896"/>
              <a:chExt cx="1238996" cy="621397"/>
            </a:xfrm>
          </p:grpSpPr>
          <p:sp>
            <p:nvSpPr>
              <p:cNvPr id="335" name="Rectangle 334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336" name="Group 335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337" name="Group 336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38" name="Google Shape;1519;p119"/>
              <p:cNvSpPr txBox="1"/>
              <p:nvPr/>
            </p:nvSpPr>
            <p:spPr>
              <a:xfrm>
                <a:off x="6421991" y="1457896"/>
                <a:ext cx="123899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5</a:t>
                </a:r>
              </a:p>
            </p:txBody>
          </p:sp>
        </p:grpSp>
        <p:cxnSp>
          <p:nvCxnSpPr>
            <p:cNvPr id="359" name="Straight Arrow Connector 358"/>
            <p:cNvCxnSpPr>
              <a:stCxn id="364" idx="2"/>
              <a:endCxn id="251" idx="0"/>
            </p:cNvCxnSpPr>
            <p:nvPr/>
          </p:nvCxnSpPr>
          <p:spPr>
            <a:xfrm>
              <a:off x="6782333" y="1931129"/>
              <a:ext cx="3616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cxnSpLocks/>
              <a:stCxn id="365" idx="2"/>
              <a:endCxn id="253" idx="0"/>
            </p:cNvCxnSpPr>
            <p:nvPr/>
          </p:nvCxnSpPr>
          <p:spPr>
            <a:xfrm>
              <a:off x="7193129" y="1931129"/>
              <a:ext cx="198671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cxnSpLocks/>
              <a:stCxn id="61" idx="2"/>
              <a:endCxn id="254" idx="0"/>
            </p:cNvCxnSpPr>
            <p:nvPr/>
          </p:nvCxnSpPr>
          <p:spPr>
            <a:xfrm>
              <a:off x="7313165" y="1624077"/>
              <a:ext cx="202535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cxnSpLocks/>
              <a:stCxn id="366" idx="2"/>
              <a:endCxn id="255" idx="0"/>
            </p:cNvCxnSpPr>
            <p:nvPr/>
          </p:nvCxnSpPr>
          <p:spPr>
            <a:xfrm>
              <a:off x="7574431" y="1931129"/>
              <a:ext cx="651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4" name="Graphic 363" descr="Female Profi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3169" y="1592801"/>
              <a:ext cx="338328" cy="338328"/>
            </a:xfrm>
            <a:prstGeom prst="rect">
              <a:avLst/>
            </a:prstGeom>
          </p:spPr>
        </p:pic>
        <p:pic>
          <p:nvPicPr>
            <p:cNvPr id="366" name="Graphic 365" descr="Female Profile outline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05267" y="1592801"/>
              <a:ext cx="338328" cy="338328"/>
            </a:xfrm>
            <a:prstGeom prst="rect">
              <a:avLst/>
            </a:prstGeom>
          </p:spPr>
        </p:pic>
        <p:pic>
          <p:nvPicPr>
            <p:cNvPr id="367" name="Graphic 366" descr="Male profile outlin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56376" y="1592801"/>
              <a:ext cx="338328" cy="338328"/>
            </a:xfrm>
            <a:prstGeom prst="rect">
              <a:avLst/>
            </a:prstGeom>
          </p:spPr>
        </p:pic>
        <p:pic>
          <p:nvPicPr>
            <p:cNvPr id="372" name="Graphic 371" descr="Female Profile outline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0024" y="1592801"/>
              <a:ext cx="338328" cy="338328"/>
            </a:xfrm>
            <a:prstGeom prst="rect">
              <a:avLst/>
            </a:prstGeom>
          </p:spPr>
        </p:pic>
        <p:sp>
          <p:nvSpPr>
            <p:cNvPr id="375" name="Google Shape;1186;p101"/>
            <p:cNvSpPr txBox="1"/>
            <p:nvPr/>
          </p:nvSpPr>
          <p:spPr>
            <a:xfrm>
              <a:off x="4651169" y="1325238"/>
              <a:ext cx="1738120" cy="1458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Each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data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scientist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can be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allocated a </a:t>
              </a:r>
              <a:r>
                <a:rPr lang="en-US" sz="800" b="1" i="1">
                  <a:latin typeface="+mj-lt"/>
                  <a:ea typeface="Montserrat"/>
                  <a:cs typeface="+mj-lt"/>
                  <a:sym typeface="Montserrat"/>
                </a:rPr>
                <a:t>fraction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 of a GPU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Prevents GPU compute power from being taken up by low usage tasks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Frees up GPU resources for other tasks 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that use them heavily</a:t>
              </a:r>
              <a:endParaRPr sz="800"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pic>
          <p:nvPicPr>
            <p:cNvPr id="61" name="Graphic 60" descr="Female Profile outline">
              <a:extLst>
                <a:ext uri="{FF2B5EF4-FFF2-40B4-BE49-F238E27FC236}">
                  <a16:creationId xmlns:a16="http://schemas.microsoft.com/office/drawing/2014/main" id="{EEBD8D07-EDA0-1D3C-A138-DBAE82AD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144001" y="1285749"/>
              <a:ext cx="338328" cy="338328"/>
            </a:xfrm>
            <a:prstGeom prst="rect">
              <a:avLst/>
            </a:prstGeom>
          </p:spPr>
        </p:pic>
        <p:pic>
          <p:nvPicPr>
            <p:cNvPr id="62" name="Graphic 61" descr="Male profile outline">
              <a:extLst>
                <a:ext uri="{FF2B5EF4-FFF2-40B4-BE49-F238E27FC236}">
                  <a16:creationId xmlns:a16="http://schemas.microsoft.com/office/drawing/2014/main" id="{7B70DB9D-081D-3E97-1A7C-C9ADE6BD0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9793" y="1285749"/>
              <a:ext cx="338328" cy="338328"/>
            </a:xfrm>
            <a:prstGeom prst="rect">
              <a:avLst/>
            </a:prstGeom>
          </p:spPr>
        </p:pic>
        <p:pic>
          <p:nvPicPr>
            <p:cNvPr id="63" name="Graphic 62" descr="Female Profile outline">
              <a:extLst>
                <a:ext uri="{FF2B5EF4-FFF2-40B4-BE49-F238E27FC236}">
                  <a16:creationId xmlns:a16="http://schemas.microsoft.com/office/drawing/2014/main" id="{4E7A3B76-7B6F-A47D-8FEE-783D45726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133812" y="1285749"/>
              <a:ext cx="338328" cy="338328"/>
            </a:xfrm>
            <a:prstGeom prst="rect">
              <a:avLst/>
            </a:prstGeom>
          </p:spPr>
        </p:pic>
        <p:pic>
          <p:nvPicPr>
            <p:cNvPr id="1408" name="Graphic 1407" descr="Male profile outline">
              <a:extLst>
                <a:ext uri="{FF2B5EF4-FFF2-40B4-BE49-F238E27FC236}">
                  <a16:creationId xmlns:a16="http://schemas.microsoft.com/office/drawing/2014/main" id="{3D455CC9-ABB6-2947-DB92-85088210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84921" y="1285749"/>
              <a:ext cx="338328" cy="338328"/>
            </a:xfrm>
            <a:prstGeom prst="rect">
              <a:avLst/>
            </a:prstGeom>
          </p:spPr>
        </p:pic>
        <p:pic>
          <p:nvPicPr>
            <p:cNvPr id="1410" name="Graphic 1409" descr="Male profile outline">
              <a:extLst>
                <a:ext uri="{FF2B5EF4-FFF2-40B4-BE49-F238E27FC236}">
                  <a16:creationId xmlns:a16="http://schemas.microsoft.com/office/drawing/2014/main" id="{74CA752B-1CAD-E1EC-43C0-8A28FA9E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10933" y="1285749"/>
              <a:ext cx="338328" cy="338328"/>
            </a:xfrm>
            <a:prstGeom prst="rect">
              <a:avLst/>
            </a:prstGeom>
          </p:spPr>
        </p:pic>
        <p:pic>
          <p:nvPicPr>
            <p:cNvPr id="365" name="Graphic 364" descr="Male profile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23965" y="1592801"/>
              <a:ext cx="338328" cy="338328"/>
            </a:xfrm>
            <a:prstGeom prst="rect">
              <a:avLst/>
            </a:prstGeom>
          </p:spPr>
        </p:pic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8903568D-0E24-BEF0-2BBE-9734B62E785B}"/>
                </a:ext>
              </a:extLst>
            </p:cNvPr>
            <p:cNvGrpSpPr/>
            <p:nvPr/>
          </p:nvGrpSpPr>
          <p:grpSpPr>
            <a:xfrm>
              <a:off x="7069350" y="2434175"/>
              <a:ext cx="1267399" cy="459161"/>
              <a:chOff x="7069350" y="2434175"/>
              <a:chExt cx="1267399" cy="459161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7069350" y="2434175"/>
                <a:ext cx="1267399" cy="459161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70820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72059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73298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74537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7577649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0820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72059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73298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74537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7577649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2" name="Rectangle 1421">
                <a:extLst>
                  <a:ext uri="{FF2B5EF4-FFF2-40B4-BE49-F238E27FC236}">
                    <a16:creationId xmlns:a16="http://schemas.microsoft.com/office/drawing/2014/main" id="{B2811F83-5F90-EDFB-E3E3-0E34BF086000}"/>
                  </a:ext>
                </a:extLst>
              </p:cNvPr>
              <p:cNvSpPr/>
              <p:nvPr/>
            </p:nvSpPr>
            <p:spPr>
              <a:xfrm>
                <a:off x="77001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3" name="Rectangle 1422">
                <a:extLst>
                  <a:ext uri="{FF2B5EF4-FFF2-40B4-BE49-F238E27FC236}">
                    <a16:creationId xmlns:a16="http://schemas.microsoft.com/office/drawing/2014/main" id="{EE1AA095-00B2-A89E-BF15-3C8AAA398420}"/>
                  </a:ext>
                </a:extLst>
              </p:cNvPr>
              <p:cNvSpPr/>
              <p:nvPr/>
            </p:nvSpPr>
            <p:spPr>
              <a:xfrm>
                <a:off x="78240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4" name="Rectangle 1423">
                <a:extLst>
                  <a:ext uri="{FF2B5EF4-FFF2-40B4-BE49-F238E27FC236}">
                    <a16:creationId xmlns:a16="http://schemas.microsoft.com/office/drawing/2014/main" id="{3989E2BB-8493-16E1-2D51-F8A1FE9D48BC}"/>
                  </a:ext>
                </a:extLst>
              </p:cNvPr>
              <p:cNvSpPr/>
              <p:nvPr/>
            </p:nvSpPr>
            <p:spPr>
              <a:xfrm>
                <a:off x="79479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5" name="Rectangle 1424">
                <a:extLst>
                  <a:ext uri="{FF2B5EF4-FFF2-40B4-BE49-F238E27FC236}">
                    <a16:creationId xmlns:a16="http://schemas.microsoft.com/office/drawing/2014/main" id="{36FCCA60-AB5B-543A-73B8-8B267620A39E}"/>
                  </a:ext>
                </a:extLst>
              </p:cNvPr>
              <p:cNvSpPr/>
              <p:nvPr/>
            </p:nvSpPr>
            <p:spPr>
              <a:xfrm>
                <a:off x="80718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6" name="Rectangle 1425">
                <a:extLst>
                  <a:ext uri="{FF2B5EF4-FFF2-40B4-BE49-F238E27FC236}">
                    <a16:creationId xmlns:a16="http://schemas.microsoft.com/office/drawing/2014/main" id="{1517A75C-939F-67BB-1764-FDD1C71081E7}"/>
                  </a:ext>
                </a:extLst>
              </p:cNvPr>
              <p:cNvSpPr/>
              <p:nvPr/>
            </p:nvSpPr>
            <p:spPr>
              <a:xfrm>
                <a:off x="819576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7" name="Rectangle 1426">
                <a:extLst>
                  <a:ext uri="{FF2B5EF4-FFF2-40B4-BE49-F238E27FC236}">
                    <a16:creationId xmlns:a16="http://schemas.microsoft.com/office/drawing/2014/main" id="{E2C50972-D514-08D4-1147-8C747C7C5985}"/>
                  </a:ext>
                </a:extLst>
              </p:cNvPr>
              <p:cNvSpPr/>
              <p:nvPr/>
            </p:nvSpPr>
            <p:spPr>
              <a:xfrm>
                <a:off x="77001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8" name="Rectangle 1427">
                <a:extLst>
                  <a:ext uri="{FF2B5EF4-FFF2-40B4-BE49-F238E27FC236}">
                    <a16:creationId xmlns:a16="http://schemas.microsoft.com/office/drawing/2014/main" id="{B01B1B32-4AAB-D1BC-A35A-1427B66A970F}"/>
                  </a:ext>
                </a:extLst>
              </p:cNvPr>
              <p:cNvSpPr/>
              <p:nvPr/>
            </p:nvSpPr>
            <p:spPr>
              <a:xfrm>
                <a:off x="78240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9" name="Rectangle 1428">
                <a:extLst>
                  <a:ext uri="{FF2B5EF4-FFF2-40B4-BE49-F238E27FC236}">
                    <a16:creationId xmlns:a16="http://schemas.microsoft.com/office/drawing/2014/main" id="{2A5CE167-917F-EC63-1EBE-62D0842B5B00}"/>
                  </a:ext>
                </a:extLst>
              </p:cNvPr>
              <p:cNvSpPr/>
              <p:nvPr/>
            </p:nvSpPr>
            <p:spPr>
              <a:xfrm>
                <a:off x="79479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0" name="Rectangle 1429">
                <a:extLst>
                  <a:ext uri="{FF2B5EF4-FFF2-40B4-BE49-F238E27FC236}">
                    <a16:creationId xmlns:a16="http://schemas.microsoft.com/office/drawing/2014/main" id="{D1C3B8DA-4CC5-7357-D33D-6A326826FB58}"/>
                  </a:ext>
                </a:extLst>
              </p:cNvPr>
              <p:cNvSpPr/>
              <p:nvPr/>
            </p:nvSpPr>
            <p:spPr>
              <a:xfrm>
                <a:off x="80718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1" name="Rectangle 1430">
                <a:extLst>
                  <a:ext uri="{FF2B5EF4-FFF2-40B4-BE49-F238E27FC236}">
                    <a16:creationId xmlns:a16="http://schemas.microsoft.com/office/drawing/2014/main" id="{15FEB554-A3F2-7E1E-7450-562870497D3E}"/>
                  </a:ext>
                </a:extLst>
              </p:cNvPr>
              <p:cNvSpPr/>
              <p:nvPr/>
            </p:nvSpPr>
            <p:spPr>
              <a:xfrm>
                <a:off x="819576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cxnSp>
          <p:nvCxnSpPr>
            <p:cNvPr id="1433" name="Straight Arrow Connector 1432">
              <a:extLst>
                <a:ext uri="{FF2B5EF4-FFF2-40B4-BE49-F238E27FC236}">
                  <a16:creationId xmlns:a16="http://schemas.microsoft.com/office/drawing/2014/main" id="{FD6C9D8A-5DF7-3B4A-A367-AF37D6B422FB}"/>
                </a:ext>
              </a:extLst>
            </p:cNvPr>
            <p:cNvCxnSpPr>
              <a:cxnSpLocks/>
              <a:stCxn id="1408" idx="2"/>
              <a:endCxn id="1431" idx="0"/>
            </p:cNvCxnSpPr>
            <p:nvPr/>
          </p:nvCxnSpPr>
          <p:spPr>
            <a:xfrm flipH="1">
              <a:off x="8257711" y="1624077"/>
              <a:ext cx="49637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Straight Arrow Connector 1435">
              <a:extLst>
                <a:ext uri="{FF2B5EF4-FFF2-40B4-BE49-F238E27FC236}">
                  <a16:creationId xmlns:a16="http://schemas.microsoft.com/office/drawing/2014/main" id="{C241D0C1-B18D-3C76-58A1-50F002D6F5AC}"/>
                </a:ext>
              </a:extLst>
            </p:cNvPr>
            <p:cNvCxnSpPr>
              <a:cxnSpLocks/>
              <a:stCxn id="372" idx="2"/>
              <a:endCxn id="1430" idx="0"/>
            </p:cNvCxnSpPr>
            <p:nvPr/>
          </p:nvCxnSpPr>
          <p:spPr>
            <a:xfrm flipH="1">
              <a:off x="8133812" y="1931129"/>
              <a:ext cx="325376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Arrow Connector 1438">
              <a:extLst>
                <a:ext uri="{FF2B5EF4-FFF2-40B4-BE49-F238E27FC236}">
                  <a16:creationId xmlns:a16="http://schemas.microsoft.com/office/drawing/2014/main" id="{2D3182E9-2F16-391D-2DE0-944175580BF0}"/>
                </a:ext>
              </a:extLst>
            </p:cNvPr>
            <p:cNvCxnSpPr>
              <a:cxnSpLocks/>
              <a:stCxn id="63" idx="2"/>
              <a:endCxn id="1429" idx="0"/>
            </p:cNvCxnSpPr>
            <p:nvPr/>
          </p:nvCxnSpPr>
          <p:spPr>
            <a:xfrm flipH="1">
              <a:off x="8009912" y="1624077"/>
              <a:ext cx="29306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2" name="Straight Arrow Connector 1441">
              <a:extLst>
                <a:ext uri="{FF2B5EF4-FFF2-40B4-BE49-F238E27FC236}">
                  <a16:creationId xmlns:a16="http://schemas.microsoft.com/office/drawing/2014/main" id="{C62A333E-685C-2F0B-4248-03AA6D6D1698}"/>
                </a:ext>
              </a:extLst>
            </p:cNvPr>
            <p:cNvCxnSpPr>
              <a:cxnSpLocks/>
              <a:stCxn id="367" idx="2"/>
              <a:endCxn id="1428" idx="0"/>
            </p:cNvCxnSpPr>
            <p:nvPr/>
          </p:nvCxnSpPr>
          <p:spPr>
            <a:xfrm flipH="1">
              <a:off x="7886013" y="1931129"/>
              <a:ext cx="139527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5" name="Straight Arrow Connector 1444">
              <a:extLst>
                <a:ext uri="{FF2B5EF4-FFF2-40B4-BE49-F238E27FC236}">
                  <a16:creationId xmlns:a16="http://schemas.microsoft.com/office/drawing/2014/main" id="{DD8DA07D-2A62-C057-84C4-841ABB0C4832}"/>
                </a:ext>
              </a:extLst>
            </p:cNvPr>
            <p:cNvCxnSpPr>
              <a:cxnSpLocks/>
              <a:stCxn id="62" idx="2"/>
              <a:endCxn id="1427" idx="0"/>
            </p:cNvCxnSpPr>
            <p:nvPr/>
          </p:nvCxnSpPr>
          <p:spPr>
            <a:xfrm flipH="1">
              <a:off x="7762113" y="1624077"/>
              <a:ext cx="4684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Google Shape;898;p88">
            <a:extLst>
              <a:ext uri="{FF2B5EF4-FFF2-40B4-BE49-F238E27FC236}">
                <a16:creationId xmlns:a16="http://schemas.microsoft.com/office/drawing/2014/main" id="{8ABA6681-B3C4-299E-D73C-642769F314F9}"/>
              </a:ext>
            </a:extLst>
          </p:cNvPr>
          <p:cNvSpPr txBox="1"/>
          <p:nvPr/>
        </p:nvSpPr>
        <p:spPr>
          <a:xfrm>
            <a:off x="2327077" y="4861179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2ACF600A-A23A-9210-6FD1-9DA8E3B231F3}"/>
              </a:ext>
            </a:extLst>
          </p:cNvPr>
          <p:cNvSpPr txBox="1"/>
          <p:nvPr/>
        </p:nvSpPr>
        <p:spPr>
          <a:xfrm>
            <a:off x="6762560" y="4861179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510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low GPU saturation</a:t>
            </a:r>
            <a:endParaRPr lang="en-US" altLang="en-GB"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373" name="Google Shape;1252;p108"/>
          <p:cNvSpPr txBox="1"/>
          <p:nvPr/>
        </p:nvSpPr>
        <p:spPr>
          <a:xfrm>
            <a:off x="554784" y="932900"/>
            <a:ext cx="3758136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altLang="en-GB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altLang="en-GB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factional GPU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92F60D-EE68-1C95-3FD0-C9AF7FB26B96}"/>
              </a:ext>
            </a:extLst>
          </p:cNvPr>
          <p:cNvGrpSpPr/>
          <p:nvPr/>
        </p:nvGrpSpPr>
        <p:grpSpPr>
          <a:xfrm>
            <a:off x="3604260" y="1811020"/>
            <a:ext cx="2108835" cy="2593340"/>
            <a:chOff x="3604260" y="1811020"/>
            <a:chExt cx="2108835" cy="25933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E5A543-393B-C0A2-5CB5-6A7BF363DD4B}"/>
                </a:ext>
              </a:extLst>
            </p:cNvPr>
            <p:cNvGrpSpPr/>
            <p:nvPr/>
          </p:nvGrpSpPr>
          <p:grpSpPr>
            <a:xfrm>
              <a:off x="4243070" y="1887855"/>
              <a:ext cx="1314450" cy="2021840"/>
              <a:chOff x="4243070" y="1887855"/>
              <a:chExt cx="1314450" cy="202184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4265930" y="1910715"/>
                <a:ext cx="1264920" cy="1974215"/>
                <a:chOff x="6305" y="3895"/>
                <a:chExt cx="1992" cy="3109"/>
              </a:xfrm>
            </p:grpSpPr>
            <p:sp>
              <p:nvSpPr>
                <p:cNvPr id="87" name="Google Shape;1476;p114"/>
                <p:cNvSpPr/>
                <p:nvPr/>
              </p:nvSpPr>
              <p:spPr>
                <a:xfrm>
                  <a:off x="6328" y="4033"/>
                  <a:ext cx="998" cy="19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8" name="Google Shape;1476;p114"/>
                <p:cNvSpPr/>
                <p:nvPr/>
              </p:nvSpPr>
              <p:spPr>
                <a:xfrm>
                  <a:off x="6328" y="3901"/>
                  <a:ext cx="998" cy="13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4" name="Google Shape;1476;p114"/>
                <p:cNvSpPr/>
                <p:nvPr/>
              </p:nvSpPr>
              <p:spPr>
                <a:xfrm>
                  <a:off x="6328" y="4229"/>
                  <a:ext cx="998" cy="41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6" name="Google Shape;1476;p114"/>
                <p:cNvSpPr/>
                <p:nvPr/>
              </p:nvSpPr>
              <p:spPr>
                <a:xfrm>
                  <a:off x="6328" y="5491"/>
                  <a:ext cx="990" cy="150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7" name="Google Shape;1476;p114"/>
                <p:cNvSpPr/>
                <p:nvPr/>
              </p:nvSpPr>
              <p:spPr>
                <a:xfrm>
                  <a:off x="6316" y="5474"/>
                  <a:ext cx="1980" cy="1530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8" name="Google Shape;1476;p114"/>
                <p:cNvSpPr/>
                <p:nvPr/>
              </p:nvSpPr>
              <p:spPr>
                <a:xfrm>
                  <a:off x="6326" y="4659"/>
                  <a:ext cx="1000" cy="7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9" name="Google Shape;1476;p114"/>
                <p:cNvSpPr/>
                <p:nvPr/>
              </p:nvSpPr>
              <p:spPr>
                <a:xfrm>
                  <a:off x="6311" y="4648"/>
                  <a:ext cx="1986" cy="816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2" name="Google Shape;1476;p114"/>
                <p:cNvSpPr/>
                <p:nvPr/>
              </p:nvSpPr>
              <p:spPr>
                <a:xfrm>
                  <a:off x="6305" y="4229"/>
                  <a:ext cx="1991" cy="419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5" name="Google Shape;1476;p114"/>
                <p:cNvSpPr/>
                <p:nvPr/>
              </p:nvSpPr>
              <p:spPr>
                <a:xfrm>
                  <a:off x="6308" y="4029"/>
                  <a:ext cx="1987" cy="199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6" name="Google Shape;1476;p114"/>
                <p:cNvSpPr/>
                <p:nvPr/>
              </p:nvSpPr>
              <p:spPr>
                <a:xfrm>
                  <a:off x="6310" y="3895"/>
                  <a:ext cx="1986" cy="134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75" name="Google Shape;1476;p114"/>
              <p:cNvSpPr/>
              <p:nvPr/>
            </p:nvSpPr>
            <p:spPr>
              <a:xfrm>
                <a:off x="4243070" y="1887855"/>
                <a:ext cx="1314450" cy="2021840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0E3FE"/>
                    </a:solidFill>
                  </a14:hiddenFill>
                </a:ext>
              </a:ex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cxnSp>
          <p:nvCxnSpPr>
            <p:cNvPr id="99" name="Google Shape;1486;p114"/>
            <p:cNvCxnSpPr/>
            <p:nvPr/>
          </p:nvCxnSpPr>
          <p:spPr>
            <a:xfrm>
              <a:off x="4037965" y="1834515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487;p114"/>
            <p:cNvCxnSpPr/>
            <p:nvPr/>
          </p:nvCxnSpPr>
          <p:spPr>
            <a:xfrm flipH="1">
              <a:off x="4034155" y="410908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898;p88"/>
            <p:cNvSpPr txBox="1"/>
            <p:nvPr/>
          </p:nvSpPr>
          <p:spPr>
            <a:xfrm>
              <a:off x="3604260" y="181102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102" name="Google Shape;898;p88"/>
            <p:cNvSpPr txBox="1"/>
            <p:nvPr/>
          </p:nvSpPr>
          <p:spPr>
            <a:xfrm>
              <a:off x="4685030" y="421005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07" name="Google Shape;898;p88"/>
          <p:cNvSpPr txBox="1"/>
          <p:nvPr/>
        </p:nvSpPr>
        <p:spPr>
          <a:xfrm>
            <a:off x="3910330" y="1194117"/>
            <a:ext cx="188595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, an entire GPU had to be dedicated to each job.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60EF6F-27C5-FE2F-C645-D4E8A3A6353B}"/>
              </a:ext>
            </a:extLst>
          </p:cNvPr>
          <p:cNvGrpSpPr/>
          <p:nvPr/>
        </p:nvGrpSpPr>
        <p:grpSpPr>
          <a:xfrm>
            <a:off x="6074233" y="1811020"/>
            <a:ext cx="2108835" cy="2593340"/>
            <a:chOff x="6074233" y="1811020"/>
            <a:chExt cx="2108835" cy="2593340"/>
          </a:xfrm>
        </p:grpSpPr>
        <p:grpSp>
          <p:nvGrpSpPr>
            <p:cNvPr id="119" name="Group 118"/>
            <p:cNvGrpSpPr/>
            <p:nvPr/>
          </p:nvGrpSpPr>
          <p:grpSpPr>
            <a:xfrm>
              <a:off x="6754953" y="2911475"/>
              <a:ext cx="1258570" cy="971550"/>
              <a:chOff x="10237" y="5471"/>
              <a:chExt cx="1982" cy="1530"/>
            </a:xfrm>
            <a:solidFill>
              <a:srgbClr val="0070C0"/>
            </a:solidFill>
          </p:grpSpPr>
          <p:sp>
            <p:nvSpPr>
              <p:cNvPr id="59" name="Google Shape;1476;p114"/>
              <p:cNvSpPr/>
              <p:nvPr/>
            </p:nvSpPr>
            <p:spPr>
              <a:xfrm>
                <a:off x="10249" y="5488"/>
                <a:ext cx="939" cy="15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3" name="Google Shape;1476;p114"/>
              <p:cNvSpPr/>
              <p:nvPr/>
            </p:nvSpPr>
            <p:spPr>
              <a:xfrm>
                <a:off x="11219" y="5488"/>
                <a:ext cx="1000" cy="15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476" name="Google Shape;1476;p114"/>
              <p:cNvSpPr/>
              <p:nvPr/>
            </p:nvSpPr>
            <p:spPr>
              <a:xfrm>
                <a:off x="10237" y="5471"/>
                <a:ext cx="966" cy="1530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69" name="Google Shape;1476;p114"/>
              <p:cNvSpPr/>
              <p:nvPr/>
            </p:nvSpPr>
            <p:spPr>
              <a:xfrm>
                <a:off x="11204" y="6185"/>
                <a:ext cx="1014" cy="816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0" name="Google Shape;1476;p114"/>
              <p:cNvSpPr/>
              <p:nvPr/>
            </p:nvSpPr>
            <p:spPr>
              <a:xfrm>
                <a:off x="11204" y="5780"/>
                <a:ext cx="1014" cy="419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1" name="Google Shape;1476;p114"/>
              <p:cNvSpPr/>
              <p:nvPr/>
            </p:nvSpPr>
            <p:spPr>
              <a:xfrm>
                <a:off x="11205" y="5602"/>
                <a:ext cx="1013" cy="199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2" name="Google Shape;1476;p114"/>
              <p:cNvSpPr/>
              <p:nvPr/>
            </p:nvSpPr>
            <p:spPr>
              <a:xfrm>
                <a:off x="11202" y="5472"/>
                <a:ext cx="1016" cy="134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74" name="Google Shape;1476;p114"/>
            <p:cNvSpPr/>
            <p:nvPr/>
          </p:nvSpPr>
          <p:spPr>
            <a:xfrm>
              <a:off x="6727013" y="2888615"/>
              <a:ext cx="1314450" cy="1019810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103" name="Google Shape;1486;p114"/>
            <p:cNvCxnSpPr/>
            <p:nvPr/>
          </p:nvCxnSpPr>
          <p:spPr>
            <a:xfrm>
              <a:off x="6507938" y="1834515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487;p114"/>
            <p:cNvCxnSpPr/>
            <p:nvPr/>
          </p:nvCxnSpPr>
          <p:spPr>
            <a:xfrm flipH="1">
              <a:off x="6504128" y="410908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898;p88"/>
            <p:cNvSpPr txBox="1"/>
            <p:nvPr/>
          </p:nvSpPr>
          <p:spPr>
            <a:xfrm>
              <a:off x="6074233" y="181102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106" name="Google Shape;898;p88"/>
            <p:cNvSpPr txBox="1"/>
            <p:nvPr/>
          </p:nvSpPr>
          <p:spPr>
            <a:xfrm>
              <a:off x="7155003" y="421005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08" name="Google Shape;898;p88"/>
          <p:cNvSpPr txBox="1"/>
          <p:nvPr/>
        </p:nvSpPr>
        <p:spPr>
          <a:xfrm>
            <a:off x="6280608" y="1194117"/>
            <a:ext cx="2175510" cy="72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, a fraction of a GPU (50% in this case) could be dedicated to each job, and all jobs would finish sooner</a:t>
            </a:r>
          </a:p>
        </p:txBody>
      </p:sp>
      <p:sp>
        <p:nvSpPr>
          <p:cNvPr id="121" name="Google Shape;898;p88"/>
          <p:cNvSpPr txBox="1"/>
          <p:nvPr/>
        </p:nvSpPr>
        <p:spPr>
          <a:xfrm>
            <a:off x="634365" y="2371950"/>
            <a:ext cx="2357120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can also address the low-GPU-saturation problem with fractional GPUs.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D0CFB4-FF67-4388-DD56-AD7F04234557}"/>
              </a:ext>
            </a:extLst>
          </p:cNvPr>
          <p:cNvGrpSpPr/>
          <p:nvPr/>
        </p:nvGrpSpPr>
        <p:grpSpPr>
          <a:xfrm>
            <a:off x="5119627" y="4418097"/>
            <a:ext cx="1803695" cy="343218"/>
            <a:chOff x="5042244" y="655087"/>
            <a:chExt cx="1803695" cy="343218"/>
          </a:xfrm>
        </p:grpSpPr>
        <p:sp>
          <p:nvSpPr>
            <p:cNvPr id="125" name="Google Shape;898;p88"/>
            <p:cNvSpPr txBox="1"/>
            <p:nvPr/>
          </p:nvSpPr>
          <p:spPr>
            <a:xfrm>
              <a:off x="5042244" y="657860"/>
              <a:ext cx="645160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Entire GPU</a:t>
              </a:r>
            </a:p>
          </p:txBody>
        </p:sp>
        <p:sp>
          <p:nvSpPr>
            <p:cNvPr id="126" name="Google Shape;898;p88"/>
            <p:cNvSpPr txBox="1"/>
            <p:nvPr/>
          </p:nvSpPr>
          <p:spPr>
            <a:xfrm>
              <a:off x="6162044" y="655087"/>
              <a:ext cx="683895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Usage</a:t>
              </a:r>
            </a:p>
          </p:txBody>
        </p:sp>
        <p:sp>
          <p:nvSpPr>
            <p:cNvPr id="127" name="Google Shape;898;p88"/>
            <p:cNvSpPr txBox="1"/>
            <p:nvPr/>
          </p:nvSpPr>
          <p:spPr>
            <a:xfrm>
              <a:off x="5579260" y="655405"/>
              <a:ext cx="683895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Training Job</a:t>
              </a:r>
            </a:p>
          </p:txBody>
        </p:sp>
        <p:sp>
          <p:nvSpPr>
            <p:cNvPr id="128" name="Google Shape;1476;p114"/>
            <p:cNvSpPr/>
            <p:nvPr/>
          </p:nvSpPr>
          <p:spPr>
            <a:xfrm>
              <a:off x="5106670" y="818515"/>
              <a:ext cx="370205" cy="16827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29" name="Google Shape;1476;p114"/>
            <p:cNvSpPr/>
            <p:nvPr/>
          </p:nvSpPr>
          <p:spPr>
            <a:xfrm>
              <a:off x="6199215" y="817880"/>
              <a:ext cx="369570" cy="17462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30" name="Google Shape;1476;p114"/>
            <p:cNvSpPr/>
            <p:nvPr/>
          </p:nvSpPr>
          <p:spPr>
            <a:xfrm>
              <a:off x="5662476" y="819235"/>
              <a:ext cx="370205" cy="17907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007E577-6B7B-D637-8EC4-DE57445A8D1D}"/>
              </a:ext>
            </a:extLst>
          </p:cNvPr>
          <p:cNvSpPr txBox="1"/>
          <p:nvPr/>
        </p:nvSpPr>
        <p:spPr>
          <a:xfrm>
            <a:off x="1577961" y="1954021"/>
            <a:ext cx="503637" cy="25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18" name="Google Shape;898;p88">
            <a:extLst>
              <a:ext uri="{FF2B5EF4-FFF2-40B4-BE49-F238E27FC236}">
                <a16:creationId xmlns:a16="http://schemas.microsoft.com/office/drawing/2014/main" id="{720BF688-1054-B6CE-D20D-86ABAD12E2FA}"/>
              </a:ext>
            </a:extLst>
          </p:cNvPr>
          <p:cNvSpPr txBox="1"/>
          <p:nvPr/>
        </p:nvSpPr>
        <p:spPr>
          <a:xfrm>
            <a:off x="634365" y="2900843"/>
            <a:ext cx="2357120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Workloads that do not saturate the GPU can be combined, and run on the same GPU, simultaneously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645CA1-08C2-8C9E-1692-973177DA8C38}"/>
              </a:ext>
            </a:extLst>
          </p:cNvPr>
          <p:cNvCxnSpPr>
            <a:cxnSpLocks/>
          </p:cNvCxnSpPr>
          <p:nvPr/>
        </p:nvCxnSpPr>
        <p:spPr>
          <a:xfrm>
            <a:off x="1100698" y="1990840"/>
            <a:ext cx="0" cy="32359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E44E7B-498D-A443-85D9-49378DC85703}"/>
              </a:ext>
            </a:extLst>
          </p:cNvPr>
          <p:cNvGrpSpPr/>
          <p:nvPr/>
        </p:nvGrpSpPr>
        <p:grpSpPr>
          <a:xfrm>
            <a:off x="662436" y="1529124"/>
            <a:ext cx="2279152" cy="358731"/>
            <a:chOff x="6104383" y="2903768"/>
            <a:chExt cx="1684972" cy="36678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CE1C4A-397C-48D5-6E78-E3197D678585}"/>
                </a:ext>
              </a:extLst>
            </p:cNvPr>
            <p:cNvSpPr/>
            <p:nvPr/>
          </p:nvSpPr>
          <p:spPr>
            <a:xfrm>
              <a:off x="6119939" y="3115344"/>
              <a:ext cx="1651000" cy="14313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Google Shape;1486;p114">
              <a:extLst>
                <a:ext uri="{FF2B5EF4-FFF2-40B4-BE49-F238E27FC236}">
                  <a16:creationId xmlns:a16="http://schemas.microsoft.com/office/drawing/2014/main" id="{A16F28AC-AD97-6272-DBA4-4AFAEDA165A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87;p114">
              <a:extLst>
                <a:ext uri="{FF2B5EF4-FFF2-40B4-BE49-F238E27FC236}">
                  <a16:creationId xmlns:a16="http://schemas.microsoft.com/office/drawing/2014/main" id="{DF9AB0C2-E0A4-A0B7-EC71-A43E39390811}"/>
                </a:ext>
              </a:extLst>
            </p:cNvPr>
            <p:cNvCxnSpPr/>
            <p:nvPr/>
          </p:nvCxnSpPr>
          <p:spPr>
            <a:xfrm flipH="1">
              <a:off x="6110415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87;p114">
              <a:extLst>
                <a:ext uri="{FF2B5EF4-FFF2-40B4-BE49-F238E27FC236}">
                  <a16:creationId xmlns:a16="http://schemas.microsoft.com/office/drawing/2014/main" id="{47F6A75E-FD3E-DA03-9548-B392309758F6}"/>
                </a:ext>
              </a:extLst>
            </p:cNvPr>
            <p:cNvCxnSpPr/>
            <p:nvPr/>
          </p:nvCxnSpPr>
          <p:spPr>
            <a:xfrm flipH="1">
              <a:off x="6104383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898;p88">
            <a:extLst>
              <a:ext uri="{FF2B5EF4-FFF2-40B4-BE49-F238E27FC236}">
                <a16:creationId xmlns:a16="http://schemas.microsoft.com/office/drawing/2014/main" id="{809D3736-3ACD-6A76-AEED-11D9D429BEF1}"/>
              </a:ext>
            </a:extLst>
          </p:cNvPr>
          <p:cNvSpPr txBox="1"/>
          <p:nvPr/>
        </p:nvSpPr>
        <p:spPr>
          <a:xfrm>
            <a:off x="369434" y="1517538"/>
            <a:ext cx="51020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32" name="Google Shape;898;p88">
            <a:extLst>
              <a:ext uri="{FF2B5EF4-FFF2-40B4-BE49-F238E27FC236}">
                <a16:creationId xmlns:a16="http://schemas.microsoft.com/office/drawing/2014/main" id="{E6AA4186-D31C-A927-892E-C1D2B565CC81}"/>
              </a:ext>
            </a:extLst>
          </p:cNvPr>
          <p:cNvSpPr txBox="1"/>
          <p:nvPr/>
        </p:nvSpPr>
        <p:spPr>
          <a:xfrm>
            <a:off x="1577961" y="4288253"/>
            <a:ext cx="503637" cy="25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18F966-C1D5-6357-458D-88F0BF842779}"/>
              </a:ext>
            </a:extLst>
          </p:cNvPr>
          <p:cNvGrpSpPr/>
          <p:nvPr/>
        </p:nvGrpSpPr>
        <p:grpSpPr>
          <a:xfrm>
            <a:off x="662436" y="3863356"/>
            <a:ext cx="2279152" cy="358731"/>
            <a:chOff x="6104383" y="2903768"/>
            <a:chExt cx="1684972" cy="366787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025845-E945-6825-1295-E371216C2A69}"/>
                </a:ext>
              </a:extLst>
            </p:cNvPr>
            <p:cNvSpPr/>
            <p:nvPr/>
          </p:nvSpPr>
          <p:spPr>
            <a:xfrm>
              <a:off x="6119939" y="2933960"/>
              <a:ext cx="818567" cy="32452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Google Shape;1486;p114">
              <a:extLst>
                <a:ext uri="{FF2B5EF4-FFF2-40B4-BE49-F238E27FC236}">
                  <a16:creationId xmlns:a16="http://schemas.microsoft.com/office/drawing/2014/main" id="{CC3694E5-5705-55C7-3B22-C070834D6DB4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1487;p114">
              <a:extLst>
                <a:ext uri="{FF2B5EF4-FFF2-40B4-BE49-F238E27FC236}">
                  <a16:creationId xmlns:a16="http://schemas.microsoft.com/office/drawing/2014/main" id="{354D037B-E746-D437-0783-9C7FA4AF81F1}"/>
                </a:ext>
              </a:extLst>
            </p:cNvPr>
            <p:cNvCxnSpPr/>
            <p:nvPr/>
          </p:nvCxnSpPr>
          <p:spPr>
            <a:xfrm flipH="1">
              <a:off x="6110415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1487;p114">
              <a:extLst>
                <a:ext uri="{FF2B5EF4-FFF2-40B4-BE49-F238E27FC236}">
                  <a16:creationId xmlns:a16="http://schemas.microsoft.com/office/drawing/2014/main" id="{A5709283-8342-D10D-1155-058384F7C1D1}"/>
                </a:ext>
              </a:extLst>
            </p:cNvPr>
            <p:cNvCxnSpPr/>
            <p:nvPr/>
          </p:nvCxnSpPr>
          <p:spPr>
            <a:xfrm flipH="1">
              <a:off x="6104383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3FD9C7D9-9A41-2154-91DC-862BB3CE47E0}"/>
              </a:ext>
            </a:extLst>
          </p:cNvPr>
          <p:cNvSpPr txBox="1"/>
          <p:nvPr/>
        </p:nvSpPr>
        <p:spPr>
          <a:xfrm>
            <a:off x="369434" y="3851770"/>
            <a:ext cx="51020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DF5E6E-B676-12BB-FADF-E7A3AF73DF0B}"/>
              </a:ext>
            </a:extLst>
          </p:cNvPr>
          <p:cNvCxnSpPr>
            <a:cxnSpLocks/>
          </p:cNvCxnSpPr>
          <p:nvPr/>
        </p:nvCxnSpPr>
        <p:spPr>
          <a:xfrm>
            <a:off x="1145148" y="3441969"/>
            <a:ext cx="0" cy="332943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261E4D-ED49-8C3A-47F3-4685BECA4843}"/>
              </a:ext>
            </a:extLst>
          </p:cNvPr>
          <p:cNvCxnSpPr>
            <a:cxnSpLocks/>
          </p:cNvCxnSpPr>
          <p:nvPr/>
        </p:nvCxnSpPr>
        <p:spPr>
          <a:xfrm flipV="1">
            <a:off x="3432451" y="1183746"/>
            <a:ext cx="0" cy="362093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93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idle GPU time</a:t>
            </a:r>
            <a:endParaRPr lang="en-US" altLang="en-GB"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373" name="Google Shape;1252;p108"/>
          <p:cNvSpPr txBox="1"/>
          <p:nvPr/>
        </p:nvSpPr>
        <p:spPr>
          <a:xfrm>
            <a:off x="554784" y="932900"/>
            <a:ext cx="286333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altLang="en-GB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altLang="en-GB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dynamic scheduler</a:t>
            </a:r>
          </a:p>
        </p:txBody>
      </p:sp>
      <p:grpSp>
        <p:nvGrpSpPr>
          <p:cNvPr id="1432" name="Group 1431">
            <a:extLst>
              <a:ext uri="{FF2B5EF4-FFF2-40B4-BE49-F238E27FC236}">
                <a16:creationId xmlns:a16="http://schemas.microsoft.com/office/drawing/2014/main" id="{406E46D2-0178-87FF-4A4C-AD78AEDB9528}"/>
              </a:ext>
            </a:extLst>
          </p:cNvPr>
          <p:cNvGrpSpPr/>
          <p:nvPr/>
        </p:nvGrpSpPr>
        <p:grpSpPr>
          <a:xfrm>
            <a:off x="344646" y="1405246"/>
            <a:ext cx="2511743" cy="347570"/>
            <a:chOff x="302576" y="2021135"/>
            <a:chExt cx="2511743" cy="347570"/>
          </a:xfrm>
        </p:grpSpPr>
        <p:grpSp>
          <p:nvGrpSpPr>
            <p:cNvPr id="1431" name="Group 1430">
              <a:extLst>
                <a:ext uri="{FF2B5EF4-FFF2-40B4-BE49-F238E27FC236}">
                  <a16:creationId xmlns:a16="http://schemas.microsoft.com/office/drawing/2014/main" id="{3959F580-B771-25BE-8DF2-CB02F11C2A94}"/>
                </a:ext>
              </a:extLst>
            </p:cNvPr>
            <p:cNvGrpSpPr/>
            <p:nvPr/>
          </p:nvGrpSpPr>
          <p:grpSpPr>
            <a:xfrm>
              <a:off x="662619" y="2028734"/>
              <a:ext cx="2151700" cy="339971"/>
              <a:chOff x="662619" y="2028734"/>
              <a:chExt cx="2151700" cy="339971"/>
            </a:xfrm>
          </p:grpSpPr>
          <p:sp>
            <p:nvSpPr>
              <p:cNvPr id="1421" name="Freeform: Shape 1420">
                <a:extLst>
                  <a:ext uri="{FF2B5EF4-FFF2-40B4-BE49-F238E27FC236}">
                    <a16:creationId xmlns:a16="http://schemas.microsoft.com/office/drawing/2014/main" id="{781DE7AF-6C49-83F9-7840-8AA2BC636079}"/>
                  </a:ext>
                </a:extLst>
              </p:cNvPr>
              <p:cNvSpPr/>
              <p:nvPr/>
            </p:nvSpPr>
            <p:spPr>
              <a:xfrm>
                <a:off x="682097" y="2049046"/>
                <a:ext cx="745230" cy="30985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8" name="Google Shape;1486;p114">
                <a:extLst>
                  <a:ext uri="{FF2B5EF4-FFF2-40B4-BE49-F238E27FC236}">
                    <a16:creationId xmlns:a16="http://schemas.microsoft.com/office/drawing/2014/main" id="{BADA3CCE-9A7E-2124-0B2C-1BFA5B5C4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87" y="2030034"/>
                <a:ext cx="0" cy="33867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9" name="Google Shape;1487;p114">
                <a:extLst>
                  <a:ext uri="{FF2B5EF4-FFF2-40B4-BE49-F238E27FC236}">
                    <a16:creationId xmlns:a16="http://schemas.microsoft.com/office/drawing/2014/main" id="{5F13CD02-2EEE-761E-69C0-FA2A0DFF1A25}"/>
                  </a:ext>
                </a:extLst>
              </p:cNvPr>
              <p:cNvCxnSpPr/>
              <p:nvPr/>
            </p:nvCxnSpPr>
            <p:spPr>
              <a:xfrm flipH="1">
                <a:off x="670322" y="2365547"/>
                <a:ext cx="214399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0" name="Google Shape;1487;p114">
                <a:extLst>
                  <a:ext uri="{FF2B5EF4-FFF2-40B4-BE49-F238E27FC236}">
                    <a16:creationId xmlns:a16="http://schemas.microsoft.com/office/drawing/2014/main" id="{01AA9080-40E4-2691-3F4B-F27DBC926D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619" y="2028734"/>
                <a:ext cx="2151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16" name="Google Shape;898;p88">
              <a:extLst>
                <a:ext uri="{FF2B5EF4-FFF2-40B4-BE49-F238E27FC236}">
                  <a16:creationId xmlns:a16="http://schemas.microsoft.com/office/drawing/2014/main" id="{9671D0BB-15DA-C7DC-6026-4D7305665EF7}"/>
                </a:ext>
              </a:extLst>
            </p:cNvPr>
            <p:cNvSpPr txBox="1"/>
            <p:nvPr/>
          </p:nvSpPr>
          <p:spPr>
            <a:xfrm>
              <a:off x="302576" y="2021135"/>
              <a:ext cx="48166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433" name="Google Shape;898;p88">
            <a:extLst>
              <a:ext uri="{FF2B5EF4-FFF2-40B4-BE49-F238E27FC236}">
                <a16:creationId xmlns:a16="http://schemas.microsoft.com/office/drawing/2014/main" id="{EAA86ADB-AB69-7F9C-A1B5-651AF144F92F}"/>
              </a:ext>
            </a:extLst>
          </p:cNvPr>
          <p:cNvSpPr txBox="1"/>
          <p:nvPr/>
        </p:nvSpPr>
        <p:spPr>
          <a:xfrm>
            <a:off x="685800" y="2288212"/>
            <a:ext cx="2357120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can address the idle GPU problem with the Dynamic Scheduler.</a:t>
            </a:r>
          </a:p>
        </p:txBody>
      </p:sp>
      <p:cxnSp>
        <p:nvCxnSpPr>
          <p:cNvPr id="1437" name="Straight Arrow Connector 1436">
            <a:extLst>
              <a:ext uri="{FF2B5EF4-FFF2-40B4-BE49-F238E27FC236}">
                <a16:creationId xmlns:a16="http://schemas.microsoft.com/office/drawing/2014/main" id="{80709741-037F-E2B5-0036-C1598491A69A}"/>
              </a:ext>
            </a:extLst>
          </p:cNvPr>
          <p:cNvCxnSpPr>
            <a:cxnSpLocks/>
          </p:cNvCxnSpPr>
          <p:nvPr/>
        </p:nvCxnSpPr>
        <p:spPr>
          <a:xfrm>
            <a:off x="1100698" y="1911456"/>
            <a:ext cx="0" cy="31657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8" name="Google Shape;1487;p114">
            <a:extLst>
              <a:ext uri="{FF2B5EF4-FFF2-40B4-BE49-F238E27FC236}">
                <a16:creationId xmlns:a16="http://schemas.microsoft.com/office/drawing/2014/main" id="{3E18B524-7C23-D273-5238-1B04FA45B979}"/>
              </a:ext>
            </a:extLst>
          </p:cNvPr>
          <p:cNvCxnSpPr>
            <a:cxnSpLocks/>
          </p:cNvCxnSpPr>
          <p:nvPr/>
        </p:nvCxnSpPr>
        <p:spPr>
          <a:xfrm flipH="1">
            <a:off x="712392" y="1730313"/>
            <a:ext cx="2143997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18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90F9E7D2-40BE-EA5F-C5C6-7D73C72A72F8}"/>
              </a:ext>
            </a:extLst>
          </p:cNvPr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4A4F5432-17D5-DE88-29B6-FDDF3271BE23}"/>
              </a:ext>
            </a:extLst>
          </p:cNvPr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1DB301B0-518B-C0F0-2884-4F27E819023D}"/>
              </a:ext>
            </a:extLst>
          </p:cNvPr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8" name="Rectangle: Rounded Corners 537">
            <a:extLst>
              <a:ext uri="{FF2B5EF4-FFF2-40B4-BE49-F238E27FC236}">
                <a16:creationId xmlns:a16="http://schemas.microsoft.com/office/drawing/2014/main" id="{6DA16AB1-7760-C6CE-4BA6-53B3317A493A}"/>
              </a:ext>
            </a:extLst>
          </p:cNvPr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539" name="Rectangle: Rounded Corners 538">
            <a:extLst>
              <a:ext uri="{FF2B5EF4-FFF2-40B4-BE49-F238E27FC236}">
                <a16:creationId xmlns:a16="http://schemas.microsoft.com/office/drawing/2014/main" id="{54F662C1-7B09-9674-733D-846FBFB2B55E}"/>
              </a:ext>
            </a:extLst>
          </p:cNvPr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E31DF489-5D39-A0BD-2735-207F3DCE67A5}"/>
              </a:ext>
            </a:extLst>
          </p:cNvPr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9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What is “</a:t>
            </a:r>
            <a:r>
              <a:rPr lang="en-US"/>
              <a:t>guaranteed</a:t>
            </a:r>
            <a:r>
              <a:rPr lang="en-GB"/>
              <a:t>-quota?”</a:t>
            </a:r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77854"/>
            <a:ext cx="3981123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E</a:t>
            </a:r>
            <a:r>
              <a:rPr lang="en-GB" sz="2000" b="1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nsures</a:t>
            </a:r>
            <a:r>
              <a:rPr lang="en-GB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 project always has a </a:t>
            </a:r>
            <a:r>
              <a:rPr lang="en-GB" sz="2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minimum level of GPU resources available</a:t>
            </a:r>
            <a:r>
              <a:rPr lang="en-GB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to them.</a:t>
            </a:r>
            <a:endParaRPr sz="2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6051303" y="3333751"/>
            <a:ext cx="828963" cy="71291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048087" y="4078161"/>
            <a:ext cx="828963" cy="71291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051303" y="2592976"/>
            <a:ext cx="828963" cy="71291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518" name="Group 517"/>
          <p:cNvGrpSpPr/>
          <p:nvPr/>
        </p:nvGrpSpPr>
        <p:grpSpPr>
          <a:xfrm>
            <a:off x="6066463" y="1748107"/>
            <a:ext cx="295341" cy="759264"/>
            <a:chOff x="6353738" y="1748107"/>
            <a:chExt cx="295341" cy="759264"/>
          </a:xfrm>
        </p:grpSpPr>
        <p:sp>
          <p:nvSpPr>
            <p:cNvPr id="16" name="Rectangle: Rounded Corners 15"/>
            <p:cNvSpPr/>
            <p:nvPr/>
          </p:nvSpPr>
          <p:spPr>
            <a:xfrm>
              <a:off x="6353738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6353738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6353738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9" name="Group 518"/>
          <p:cNvGrpSpPr/>
          <p:nvPr/>
        </p:nvGrpSpPr>
        <p:grpSpPr>
          <a:xfrm>
            <a:off x="6672917" y="1748107"/>
            <a:ext cx="295341" cy="759264"/>
            <a:chOff x="6738749" y="1748107"/>
            <a:chExt cx="295341" cy="75926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6738749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6738749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6738749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4783278" y="2571750"/>
            <a:ext cx="36646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Group 519"/>
          <p:cNvGrpSpPr/>
          <p:nvPr/>
        </p:nvGrpSpPr>
        <p:grpSpPr>
          <a:xfrm>
            <a:off x="7279371" y="1748107"/>
            <a:ext cx="295341" cy="759264"/>
            <a:chOff x="7109217" y="1748107"/>
            <a:chExt cx="295341" cy="759264"/>
          </a:xfrm>
        </p:grpSpPr>
        <p:sp>
          <p:nvSpPr>
            <p:cNvPr id="47" name="Rectangle: Rounded Corners 46"/>
            <p:cNvSpPr/>
            <p:nvPr/>
          </p:nvSpPr>
          <p:spPr>
            <a:xfrm>
              <a:off x="7109217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48" name="Rectangle: Rounded Corners 47"/>
            <p:cNvSpPr/>
            <p:nvPr/>
          </p:nvSpPr>
          <p:spPr>
            <a:xfrm>
              <a:off x="7109217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49" name="Rectangle: Rounded Corners 48"/>
            <p:cNvSpPr/>
            <p:nvPr/>
          </p:nvSpPr>
          <p:spPr>
            <a:xfrm>
              <a:off x="7109217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21" name="Group 520"/>
          <p:cNvGrpSpPr/>
          <p:nvPr/>
        </p:nvGrpSpPr>
        <p:grpSpPr>
          <a:xfrm>
            <a:off x="7885826" y="1748107"/>
            <a:ext cx="295341" cy="759264"/>
            <a:chOff x="7494228" y="1748107"/>
            <a:chExt cx="295341" cy="759264"/>
          </a:xfrm>
        </p:grpSpPr>
        <p:sp>
          <p:nvSpPr>
            <p:cNvPr id="50" name="Rectangle: Rounded Corners 49"/>
            <p:cNvSpPr/>
            <p:nvPr/>
          </p:nvSpPr>
          <p:spPr>
            <a:xfrm>
              <a:off x="7494228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7494228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52" name="Rectangle: Rounded Corners 51"/>
            <p:cNvSpPr/>
            <p:nvPr/>
          </p:nvSpPr>
          <p:spPr>
            <a:xfrm>
              <a:off x="7494228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02566" y="979358"/>
            <a:ext cx="633088" cy="633088"/>
            <a:chOff x="5159829" y="889994"/>
            <a:chExt cx="787657" cy="787657"/>
          </a:xfrm>
        </p:grpSpPr>
        <p:grpSp>
          <p:nvGrpSpPr>
            <p:cNvPr id="28" name="Group 27"/>
            <p:cNvGrpSpPr/>
            <p:nvPr/>
          </p:nvGrpSpPr>
          <p:grpSpPr>
            <a:xfrm>
              <a:off x="5221724" y="923374"/>
              <a:ext cx="683954" cy="640042"/>
              <a:chOff x="5221724" y="923374"/>
              <a:chExt cx="683954" cy="640042"/>
            </a:xfrm>
          </p:grpSpPr>
          <p:pic>
            <p:nvPicPr>
              <p:cNvPr id="23" name="Graphic 22" descr="Office worker male with solid fill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1724" y="1204379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24" name="Graphic 23" descr="Office worker female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546641" y="1204378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25" name="Graphic 24" descr="Female Profile with solid fill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71978" y="923374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30" name="Oval 29"/>
            <p:cNvSpPr/>
            <p:nvPr/>
          </p:nvSpPr>
          <p:spPr>
            <a:xfrm>
              <a:off x="5159829" y="889994"/>
              <a:ext cx="787657" cy="787657"/>
            </a:xfrm>
            <a:prstGeom prst="ellipse">
              <a:avLst/>
            </a:prstGeom>
            <a:noFill/>
            <a:ln>
              <a:solidFill>
                <a:srgbClr val="0129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048087" y="970208"/>
            <a:ext cx="633088" cy="633088"/>
            <a:chOff x="6097740" y="968956"/>
            <a:chExt cx="787657" cy="787657"/>
          </a:xfrm>
        </p:grpSpPr>
        <p:grpSp>
          <p:nvGrpSpPr>
            <p:cNvPr id="27" name="Group 26"/>
            <p:cNvGrpSpPr/>
            <p:nvPr/>
          </p:nvGrpSpPr>
          <p:grpSpPr>
            <a:xfrm>
              <a:off x="6136949" y="1003748"/>
              <a:ext cx="683954" cy="640042"/>
              <a:chOff x="5843866" y="923374"/>
              <a:chExt cx="683954" cy="640042"/>
            </a:xfrm>
          </p:grpSpPr>
          <p:pic>
            <p:nvPicPr>
              <p:cNvPr id="31" name="Graphic 30" descr="Office worker male with solid fill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43866" y="1204379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2" name="Graphic 31" descr="Office worker female with solid fill"/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168783" y="1204378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3" name="Graphic 32" descr="Female Profile with solid fill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994120" y="923374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53" name="Oval 52"/>
            <p:cNvSpPr/>
            <p:nvPr/>
          </p:nvSpPr>
          <p:spPr>
            <a:xfrm>
              <a:off x="6097740" y="968956"/>
              <a:ext cx="787657" cy="787657"/>
            </a:xfrm>
            <a:prstGeom prst="ellipse">
              <a:avLst/>
            </a:prstGeom>
            <a:noFill/>
            <a:ln>
              <a:solidFill>
                <a:srgbClr val="957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76042" y="970208"/>
            <a:ext cx="633088" cy="633088"/>
            <a:chOff x="5595435" y="1660354"/>
            <a:chExt cx="787657" cy="787657"/>
          </a:xfrm>
        </p:grpSpPr>
        <p:grpSp>
          <p:nvGrpSpPr>
            <p:cNvPr id="26" name="Group 25"/>
            <p:cNvGrpSpPr/>
            <p:nvPr/>
          </p:nvGrpSpPr>
          <p:grpSpPr>
            <a:xfrm>
              <a:off x="5664347" y="1676427"/>
              <a:ext cx="683954" cy="640042"/>
              <a:chOff x="5664347" y="1676427"/>
              <a:chExt cx="683954" cy="640042"/>
            </a:xfrm>
          </p:grpSpPr>
          <p:pic>
            <p:nvPicPr>
              <p:cNvPr id="34" name="Graphic 33" descr="Office worker male with solid fill"/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664347" y="1957432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5" name="Graphic 34" descr="Office worker female with solid fill"/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989264" y="1957431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6" name="Graphic 35" descr="Female Profile with solid fill"/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814601" y="1676427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54" name="Oval 53"/>
            <p:cNvSpPr/>
            <p:nvPr/>
          </p:nvSpPr>
          <p:spPr>
            <a:xfrm>
              <a:off x="5595435" y="1660354"/>
              <a:ext cx="787657" cy="787657"/>
            </a:xfrm>
            <a:prstGeom prst="ellipse">
              <a:avLst/>
            </a:prstGeom>
            <a:noFill/>
            <a:ln>
              <a:solidFill>
                <a:srgbClr val="196F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2" name="Group 511"/>
          <p:cNvGrpSpPr/>
          <p:nvPr/>
        </p:nvGrpSpPr>
        <p:grpSpPr>
          <a:xfrm>
            <a:off x="6122214" y="2681499"/>
            <a:ext cx="680352" cy="178726"/>
            <a:chOff x="5379467" y="2781374"/>
            <a:chExt cx="680352" cy="178726"/>
          </a:xfrm>
        </p:grpSpPr>
        <p:sp>
          <p:nvSpPr>
            <p:cNvPr id="59" name="Rectangle: Rounded Corners 58"/>
            <p:cNvSpPr/>
            <p:nvPr/>
          </p:nvSpPr>
          <p:spPr>
            <a:xfrm>
              <a:off x="5379467" y="2781374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2" name="Rectangle: Rounded Corners 61"/>
            <p:cNvSpPr/>
            <p:nvPr/>
          </p:nvSpPr>
          <p:spPr>
            <a:xfrm>
              <a:off x="5764478" y="2781374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3" name="Group 512"/>
          <p:cNvGrpSpPr/>
          <p:nvPr/>
        </p:nvGrpSpPr>
        <p:grpSpPr>
          <a:xfrm>
            <a:off x="6122214" y="3054039"/>
            <a:ext cx="680352" cy="178726"/>
            <a:chOff x="5379467" y="3071643"/>
            <a:chExt cx="680352" cy="178726"/>
          </a:xfrm>
        </p:grpSpPr>
        <p:sp>
          <p:nvSpPr>
            <p:cNvPr id="60" name="Rectangle: Rounded Corners 59"/>
            <p:cNvSpPr/>
            <p:nvPr/>
          </p:nvSpPr>
          <p:spPr>
            <a:xfrm>
              <a:off x="5379467" y="307164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3" name="Rectangle: Rounded Corners 62"/>
            <p:cNvSpPr/>
            <p:nvPr/>
          </p:nvSpPr>
          <p:spPr>
            <a:xfrm>
              <a:off x="5764478" y="307164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6122214" y="3426579"/>
            <a:ext cx="680352" cy="178726"/>
            <a:chOff x="5379467" y="3361912"/>
            <a:chExt cx="680352" cy="178726"/>
          </a:xfrm>
        </p:grpSpPr>
        <p:sp>
          <p:nvSpPr>
            <p:cNvPr id="61" name="Rectangle: Rounded Corners 60"/>
            <p:cNvSpPr/>
            <p:nvPr/>
          </p:nvSpPr>
          <p:spPr>
            <a:xfrm>
              <a:off x="5379467" y="336191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5764478" y="336191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5" name="Group 514"/>
          <p:cNvGrpSpPr/>
          <p:nvPr/>
        </p:nvGrpSpPr>
        <p:grpSpPr>
          <a:xfrm>
            <a:off x="6122214" y="3799119"/>
            <a:ext cx="680352" cy="178726"/>
            <a:chOff x="5379467" y="3639916"/>
            <a:chExt cx="680352" cy="178726"/>
          </a:xfrm>
        </p:grpSpPr>
        <p:sp>
          <p:nvSpPr>
            <p:cNvPr id="66" name="Rectangle: Rounded Corners 65"/>
            <p:cNvSpPr/>
            <p:nvPr/>
          </p:nvSpPr>
          <p:spPr>
            <a:xfrm>
              <a:off x="5379467" y="363991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5764478" y="363991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6" name="Group 515"/>
          <p:cNvGrpSpPr/>
          <p:nvPr/>
        </p:nvGrpSpPr>
        <p:grpSpPr>
          <a:xfrm>
            <a:off x="6122214" y="4171659"/>
            <a:ext cx="680352" cy="178726"/>
            <a:chOff x="5379467" y="3930185"/>
            <a:chExt cx="680352" cy="178726"/>
          </a:xfrm>
        </p:grpSpPr>
        <p:sp>
          <p:nvSpPr>
            <p:cNvPr id="67" name="Rectangle: Rounded Corners 66"/>
            <p:cNvSpPr/>
            <p:nvPr/>
          </p:nvSpPr>
          <p:spPr>
            <a:xfrm>
              <a:off x="5379467" y="393018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5764478" y="393018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6122214" y="4544199"/>
            <a:ext cx="680352" cy="178726"/>
            <a:chOff x="5379467" y="4220454"/>
            <a:chExt cx="680352" cy="178726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5379467" y="4220454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1" name="Rectangle: Rounded Corners 70"/>
            <p:cNvSpPr/>
            <p:nvPr/>
          </p:nvSpPr>
          <p:spPr>
            <a:xfrm>
              <a:off x="5764478" y="4220454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548079" y="3373664"/>
            <a:ext cx="633088" cy="633088"/>
            <a:chOff x="6097740" y="968956"/>
            <a:chExt cx="787657" cy="787657"/>
          </a:xfrm>
        </p:grpSpPr>
        <p:grpSp>
          <p:nvGrpSpPr>
            <p:cNvPr id="73" name="Group 72"/>
            <p:cNvGrpSpPr/>
            <p:nvPr/>
          </p:nvGrpSpPr>
          <p:grpSpPr>
            <a:xfrm>
              <a:off x="6136949" y="1003748"/>
              <a:ext cx="683954" cy="640042"/>
              <a:chOff x="5843866" y="923374"/>
              <a:chExt cx="683954" cy="640042"/>
            </a:xfrm>
          </p:grpSpPr>
          <p:pic>
            <p:nvPicPr>
              <p:cNvPr id="75" name="Graphic 74" descr="Office worker male with solid fill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43866" y="1204379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76" name="Graphic 75" descr="Office worker female with solid fill"/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168783" y="1204378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77" name="Graphic 76" descr="Female Profile with solid fill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994120" y="923374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74" name="Oval 73"/>
            <p:cNvSpPr/>
            <p:nvPr/>
          </p:nvSpPr>
          <p:spPr>
            <a:xfrm>
              <a:off x="6097740" y="968956"/>
              <a:ext cx="787657" cy="787657"/>
            </a:xfrm>
            <a:prstGeom prst="ellipse">
              <a:avLst/>
            </a:prstGeom>
            <a:noFill/>
            <a:ln>
              <a:solidFill>
                <a:srgbClr val="957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24206" y="4089837"/>
            <a:ext cx="633088" cy="633088"/>
            <a:chOff x="5595435" y="1660354"/>
            <a:chExt cx="787657" cy="787657"/>
          </a:xfrm>
        </p:grpSpPr>
        <p:grpSp>
          <p:nvGrpSpPr>
            <p:cNvPr id="79" name="Group 78"/>
            <p:cNvGrpSpPr/>
            <p:nvPr/>
          </p:nvGrpSpPr>
          <p:grpSpPr>
            <a:xfrm>
              <a:off x="5664347" y="1676427"/>
              <a:ext cx="683954" cy="640042"/>
              <a:chOff x="5664347" y="1676427"/>
              <a:chExt cx="683954" cy="640042"/>
            </a:xfrm>
          </p:grpSpPr>
          <p:pic>
            <p:nvPicPr>
              <p:cNvPr id="81" name="Graphic 80" descr="Office worker male with solid fill"/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664347" y="1957432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82" name="Graphic 81" descr="Office worker female with solid fill"/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989264" y="1957431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83" name="Graphic 82" descr="Female Profile with solid fill"/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814601" y="1676427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80" name="Oval 79"/>
            <p:cNvSpPr/>
            <p:nvPr/>
          </p:nvSpPr>
          <p:spPr>
            <a:xfrm>
              <a:off x="5595435" y="1660354"/>
              <a:ext cx="787657" cy="787657"/>
            </a:xfrm>
            <a:prstGeom prst="ellipse">
              <a:avLst/>
            </a:prstGeom>
            <a:noFill/>
            <a:ln>
              <a:solidFill>
                <a:srgbClr val="196F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548079" y="2627488"/>
            <a:ext cx="633088" cy="633088"/>
            <a:chOff x="5159829" y="889994"/>
            <a:chExt cx="787657" cy="787657"/>
          </a:xfrm>
        </p:grpSpPr>
        <p:grpSp>
          <p:nvGrpSpPr>
            <p:cNvPr id="85" name="Group 84"/>
            <p:cNvGrpSpPr/>
            <p:nvPr/>
          </p:nvGrpSpPr>
          <p:grpSpPr>
            <a:xfrm>
              <a:off x="5221724" y="923374"/>
              <a:ext cx="683954" cy="640042"/>
              <a:chOff x="5221724" y="923374"/>
              <a:chExt cx="683954" cy="640042"/>
            </a:xfrm>
          </p:grpSpPr>
          <p:pic>
            <p:nvPicPr>
              <p:cNvPr id="87" name="Graphic 86" descr="Office worker male with solid fill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1724" y="1204379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88" name="Graphic 87" descr="Office worker female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546641" y="1204378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89" name="Graphic 88" descr="Female Profile with solid fill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71978" y="923374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86" name="Oval 85"/>
            <p:cNvSpPr/>
            <p:nvPr/>
          </p:nvSpPr>
          <p:spPr>
            <a:xfrm>
              <a:off x="5159829" y="889994"/>
              <a:ext cx="787657" cy="787657"/>
            </a:xfrm>
            <a:prstGeom prst="ellipse">
              <a:avLst/>
            </a:prstGeom>
            <a:noFill/>
            <a:ln>
              <a:solidFill>
                <a:srgbClr val="0129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102" name="Google Shape;898;p88"/>
          <p:cNvSpPr txBox="1"/>
          <p:nvPr/>
        </p:nvSpPr>
        <p:spPr>
          <a:xfrm>
            <a:off x="4773016" y="1205955"/>
            <a:ext cx="96641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</a:t>
            </a: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roject teams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03" name="Google Shape;898;p88"/>
          <p:cNvSpPr txBox="1"/>
          <p:nvPr/>
        </p:nvSpPr>
        <p:spPr>
          <a:xfrm>
            <a:off x="4773016" y="1993809"/>
            <a:ext cx="96641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GPUs</a:t>
            </a:r>
          </a:p>
        </p:txBody>
      </p:sp>
      <p:sp>
        <p:nvSpPr>
          <p:cNvPr id="104" name="Google Shape;898;p88"/>
          <p:cNvSpPr txBox="1"/>
          <p:nvPr/>
        </p:nvSpPr>
        <p:spPr>
          <a:xfrm>
            <a:off x="4773016" y="3602273"/>
            <a:ext cx="108606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Guaranteed quota of 4 GPUs per project</a:t>
            </a: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6930015" y="2952580"/>
            <a:ext cx="540364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6930015" y="3690208"/>
            <a:ext cx="540364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930015" y="4396648"/>
            <a:ext cx="540364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898;p88"/>
          <p:cNvSpPr txBox="1"/>
          <p:nvPr/>
        </p:nvSpPr>
        <p:spPr>
          <a:xfrm>
            <a:off x="586820" y="2717486"/>
            <a:ext cx="3467467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Guaranteed-quota GPUs are dynamic, not static. i.e. any GPU from the GPU pool could be allocated to anyone.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88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55" name="Graphic 254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5851" y="1356692"/>
            <a:ext cx="274320" cy="274320"/>
          </a:xfrm>
          <a:prstGeom prst="rect">
            <a:avLst/>
          </a:prstGeom>
        </p:spPr>
      </p:pic>
      <p:pic>
        <p:nvPicPr>
          <p:cNvPr id="261" name="Graphic 260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0995" y="1759926"/>
            <a:ext cx="274320" cy="274320"/>
          </a:xfrm>
          <a:prstGeom prst="rect">
            <a:avLst/>
          </a:prstGeom>
        </p:spPr>
      </p:pic>
      <p:pic>
        <p:nvPicPr>
          <p:cNvPr id="262" name="Graphic 261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0995" y="2161147"/>
            <a:ext cx="274320" cy="274320"/>
          </a:xfrm>
          <a:prstGeom prst="rect">
            <a:avLst/>
          </a:prstGeom>
        </p:spPr>
      </p:pic>
      <p:cxnSp>
        <p:nvCxnSpPr>
          <p:cNvPr id="264" name="Straight Connector 263"/>
          <p:cNvCxnSpPr/>
          <p:nvPr/>
        </p:nvCxnSpPr>
        <p:spPr>
          <a:xfrm>
            <a:off x="8114165" y="1286756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7599815" y="1723122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599815" y="2107199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phic 145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948" y="3299592"/>
            <a:ext cx="274320" cy="274320"/>
          </a:xfrm>
          <a:prstGeom prst="rect">
            <a:avLst/>
          </a:prstGeom>
        </p:spPr>
      </p:pic>
      <p:pic>
        <p:nvPicPr>
          <p:cNvPr id="152" name="Graphic 151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8092" y="3702826"/>
            <a:ext cx="274320" cy="274320"/>
          </a:xfrm>
          <a:prstGeom prst="rect">
            <a:avLst/>
          </a:prstGeom>
        </p:spPr>
      </p:pic>
      <p:pic>
        <p:nvPicPr>
          <p:cNvPr id="153" name="Graphic 152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8092" y="4104047"/>
            <a:ext cx="274320" cy="274320"/>
          </a:xfrm>
          <a:prstGeom prst="rect">
            <a:avLst/>
          </a:prstGeom>
        </p:spPr>
      </p:pic>
      <p:sp>
        <p:nvSpPr>
          <p:cNvPr id="154" name="Freeform: Shape 153"/>
          <p:cNvSpPr/>
          <p:nvPr/>
        </p:nvSpPr>
        <p:spPr>
          <a:xfrm>
            <a:off x="4829614" y="3255657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5331262" y="3229656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4816912" y="3666022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reeform: Shape 156"/>
          <p:cNvSpPr/>
          <p:nvPr/>
        </p:nvSpPr>
        <p:spPr>
          <a:xfrm>
            <a:off x="4829614" y="330654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8" name="Freeform: Shape 157"/>
          <p:cNvSpPr/>
          <p:nvPr/>
        </p:nvSpPr>
        <p:spPr>
          <a:xfrm>
            <a:off x="4829614" y="335743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9" name="Freeform: Shape 158"/>
          <p:cNvSpPr/>
          <p:nvPr/>
        </p:nvSpPr>
        <p:spPr>
          <a:xfrm>
            <a:off x="4829614" y="340831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0" name="Freeform: Shape 159"/>
          <p:cNvSpPr/>
          <p:nvPr/>
        </p:nvSpPr>
        <p:spPr>
          <a:xfrm>
            <a:off x="4829614" y="345920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1" name="Freeform: Shape 160"/>
          <p:cNvSpPr/>
          <p:nvPr/>
        </p:nvSpPr>
        <p:spPr>
          <a:xfrm>
            <a:off x="4829614" y="351009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2" name="Freeform: Shape 161"/>
          <p:cNvSpPr/>
          <p:nvPr/>
        </p:nvSpPr>
        <p:spPr>
          <a:xfrm>
            <a:off x="4829614" y="356097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3" name="Freeform: Shape 162"/>
          <p:cNvSpPr/>
          <p:nvPr/>
        </p:nvSpPr>
        <p:spPr>
          <a:xfrm>
            <a:off x="4829614" y="361186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4" name="Rectangle: Rounded Corners 163"/>
          <p:cNvSpPr/>
          <p:nvPr/>
        </p:nvSpPr>
        <p:spPr>
          <a:xfrm>
            <a:off x="4781989" y="3200951"/>
            <a:ext cx="489961" cy="234651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H="1">
            <a:off x="4816912" y="4050099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: Shape 165"/>
          <p:cNvSpPr/>
          <p:nvPr/>
        </p:nvSpPr>
        <p:spPr>
          <a:xfrm>
            <a:off x="4829614" y="408876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7" name="Freeform: Shape 166"/>
          <p:cNvSpPr/>
          <p:nvPr/>
        </p:nvSpPr>
        <p:spPr>
          <a:xfrm>
            <a:off x="4829614" y="413964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8" name="Freeform: Shape 167"/>
          <p:cNvSpPr/>
          <p:nvPr/>
        </p:nvSpPr>
        <p:spPr>
          <a:xfrm>
            <a:off x="4829614" y="419053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9" name="Rectangle: Rounded Corners 168"/>
          <p:cNvSpPr/>
          <p:nvPr/>
        </p:nvSpPr>
        <p:spPr>
          <a:xfrm>
            <a:off x="4781989" y="3447100"/>
            <a:ext cx="489961" cy="92777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70" name="Rectangle: Rounded Corners 169"/>
          <p:cNvSpPr/>
          <p:nvPr/>
        </p:nvSpPr>
        <p:spPr>
          <a:xfrm>
            <a:off x="4781989" y="4071641"/>
            <a:ext cx="489961" cy="153094"/>
          </a:xfrm>
          <a:prstGeom prst="roundRect">
            <a:avLst/>
          </a:prstGeom>
          <a:noFill/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707720" y="3382254"/>
            <a:ext cx="779493" cy="842480"/>
            <a:chOff x="3614642" y="3382254"/>
            <a:chExt cx="779493" cy="842480"/>
          </a:xfrm>
        </p:grpSpPr>
        <p:sp>
          <p:nvSpPr>
            <p:cNvPr id="136" name="Rectangle: Rounded Corners 135"/>
            <p:cNvSpPr/>
            <p:nvPr/>
          </p:nvSpPr>
          <p:spPr>
            <a:xfrm>
              <a:off x="3614642" y="395801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7" name="Rectangle: Rounded Corners 136"/>
            <p:cNvSpPr/>
            <p:nvPr/>
          </p:nvSpPr>
          <p:spPr>
            <a:xfrm>
              <a:off x="3614642" y="367254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8" name="Rectangle: Rounded Corners 137"/>
            <p:cNvSpPr/>
            <p:nvPr/>
          </p:nvSpPr>
          <p:spPr>
            <a:xfrm>
              <a:off x="3614642" y="338225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9" name="Rectangle: Rounded Corners 138"/>
            <p:cNvSpPr/>
            <p:nvPr/>
          </p:nvSpPr>
          <p:spPr>
            <a:xfrm>
              <a:off x="3663121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0" name="Rectangle: Rounded Corners 139"/>
            <p:cNvSpPr/>
            <p:nvPr/>
          </p:nvSpPr>
          <p:spPr>
            <a:xfrm>
              <a:off x="3663121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1" name="Rectangle: Rounded Corners 140"/>
            <p:cNvSpPr/>
            <p:nvPr/>
          </p:nvSpPr>
          <p:spPr>
            <a:xfrm>
              <a:off x="3663121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" name="Rectangle: Rounded Corners 141"/>
            <p:cNvSpPr/>
            <p:nvPr/>
          </p:nvSpPr>
          <p:spPr>
            <a:xfrm>
              <a:off x="3674806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3" name="Rectangle: Rounded Corners 142"/>
            <p:cNvSpPr/>
            <p:nvPr/>
          </p:nvSpPr>
          <p:spPr>
            <a:xfrm>
              <a:off x="4048132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4" name="Rectangle: Rounded Corners 143"/>
            <p:cNvSpPr/>
            <p:nvPr/>
          </p:nvSpPr>
          <p:spPr>
            <a:xfrm>
              <a:off x="4048132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5" name="Rectangle: Rounded Corners 144"/>
            <p:cNvSpPr/>
            <p:nvPr/>
          </p:nvSpPr>
          <p:spPr>
            <a:xfrm>
              <a:off x="4048132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7" name="Rectangle: Rounded Corners 146"/>
            <p:cNvSpPr/>
            <p:nvPr/>
          </p:nvSpPr>
          <p:spPr>
            <a:xfrm>
              <a:off x="4059817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8" name="Rectangle: Rounded Corners 147"/>
            <p:cNvSpPr/>
            <p:nvPr/>
          </p:nvSpPr>
          <p:spPr>
            <a:xfrm>
              <a:off x="3674806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9" name="Rectangle: Rounded Corners 148"/>
            <p:cNvSpPr/>
            <p:nvPr/>
          </p:nvSpPr>
          <p:spPr>
            <a:xfrm>
              <a:off x="4059817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51" name="Rectangle: Rounded Corners 150"/>
            <p:cNvSpPr/>
            <p:nvPr/>
          </p:nvSpPr>
          <p:spPr>
            <a:xfrm>
              <a:off x="4059817" y="4011383"/>
              <a:ext cx="271970" cy="16459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72" name="Rectangle: Rounded Corners 171"/>
            <p:cNvSpPr/>
            <p:nvPr/>
          </p:nvSpPr>
          <p:spPr>
            <a:xfrm>
              <a:off x="3674806" y="4011383"/>
              <a:ext cx="266615" cy="16459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2" name="Google Shape;898;p88"/>
          <p:cNvSpPr txBox="1"/>
          <p:nvPr/>
        </p:nvSpPr>
        <p:spPr>
          <a:xfrm>
            <a:off x="3392284" y="2899222"/>
            <a:ext cx="172958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some of </a:t>
            </a: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Bob’s jobs will stopped and put back into the queue….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4550692" y="3246236"/>
            <a:ext cx="242722" cy="25848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Google Shape;898;p88"/>
          <p:cNvSpPr txBox="1"/>
          <p:nvPr/>
        </p:nvSpPr>
        <p:spPr>
          <a:xfrm>
            <a:off x="3441412" y="4528788"/>
            <a:ext cx="1642557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and Patty’s jobs will run</a:t>
            </a:r>
          </a:p>
        </p:txBody>
      </p:sp>
      <p:cxnSp>
        <p:nvCxnSpPr>
          <p:cNvPr id="384" name="Straight Arrow Connector 383"/>
          <p:cNvCxnSpPr/>
          <p:nvPr/>
        </p:nvCxnSpPr>
        <p:spPr>
          <a:xfrm flipH="1" flipV="1">
            <a:off x="4147849" y="4218604"/>
            <a:ext cx="238890" cy="29525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707720" y="1431142"/>
            <a:ext cx="779493" cy="842480"/>
            <a:chOff x="3614642" y="1431142"/>
            <a:chExt cx="779493" cy="842480"/>
          </a:xfrm>
        </p:grpSpPr>
        <p:sp>
          <p:nvSpPr>
            <p:cNvPr id="103" name="Rectangle: Rounded Corners 102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4" name="Rectangle: Rounded Corners 103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7" name="Rectangle: Rounded Corners 106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8" name="Rectangle: Rounded Corners 107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9" name="Rectangle: Rounded Corners 108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0" name="Rectangle: Rounded Corners 109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1" name="Rectangle: Rounded Corners 110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2" name="Rectangle: Rounded Corners 111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4" name="Rectangle: Rounded Corners 113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5" name="Rectangle: Rounded Corners 114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55" name="Google Shape;898;p88"/>
          <p:cNvSpPr txBox="1"/>
          <p:nvPr/>
        </p:nvSpPr>
        <p:spPr>
          <a:xfrm>
            <a:off x="3666163" y="2467671"/>
            <a:ext cx="120358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When Patty decides to submits some jobs…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13" name="Group 512"/>
          <p:cNvGrpSpPr/>
          <p:nvPr/>
        </p:nvGrpSpPr>
        <p:grpSpPr>
          <a:xfrm>
            <a:off x="4781989" y="1249839"/>
            <a:ext cx="860423" cy="1279241"/>
            <a:chOff x="4781989" y="1249839"/>
            <a:chExt cx="860423" cy="1279241"/>
          </a:xfrm>
        </p:grpSpPr>
        <p:pic>
          <p:nvPicPr>
            <p:cNvPr id="113" name="Graphic 112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948" y="1348480"/>
              <a:ext cx="274320" cy="274320"/>
            </a:xfrm>
            <a:prstGeom prst="rect">
              <a:avLst/>
            </a:prstGeom>
          </p:spPr>
        </p:pic>
        <p:pic>
          <p:nvPicPr>
            <p:cNvPr id="119" name="Graphic 118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68092" y="1751714"/>
              <a:ext cx="274320" cy="274320"/>
            </a:xfrm>
            <a:prstGeom prst="rect">
              <a:avLst/>
            </a:prstGeom>
          </p:spPr>
        </p:pic>
        <p:pic>
          <p:nvPicPr>
            <p:cNvPr id="120" name="Graphic 119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8092" y="2152935"/>
              <a:ext cx="274320" cy="274320"/>
            </a:xfrm>
            <a:prstGeom prst="rect">
              <a:avLst/>
            </a:prstGeom>
          </p:spPr>
        </p:pic>
        <p:sp>
          <p:nvSpPr>
            <p:cNvPr id="121" name="Freeform: Shape 120"/>
            <p:cNvSpPr/>
            <p:nvPr/>
          </p:nvSpPr>
          <p:spPr>
            <a:xfrm>
              <a:off x="4829614" y="130454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331262" y="1278544"/>
              <a:ext cx="0" cy="12505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4816912" y="171491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reeform: Shape 123"/>
            <p:cNvSpPr/>
            <p:nvPr/>
          </p:nvSpPr>
          <p:spPr>
            <a:xfrm>
              <a:off x="4829614" y="135543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4829614" y="140631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4829614" y="145720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4829614" y="150809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4829614" y="155898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4829614" y="160986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4829614" y="166075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1" name="Rectangle: Rounded Corners 130"/>
            <p:cNvSpPr/>
            <p:nvPr/>
          </p:nvSpPr>
          <p:spPr>
            <a:xfrm>
              <a:off x="4781989" y="1249839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H="1">
              <a:off x="4816912" y="2098987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eform: Shape 132"/>
            <p:cNvSpPr/>
            <p:nvPr/>
          </p:nvSpPr>
          <p:spPr>
            <a:xfrm>
              <a:off x="4829614" y="21376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4829614" y="218853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4829614" y="223942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56" name="Straight Arrow Connector 355"/>
          <p:cNvCxnSpPr/>
          <p:nvPr/>
        </p:nvCxnSpPr>
        <p:spPr>
          <a:xfrm flipV="1">
            <a:off x="4883674" y="2309585"/>
            <a:ext cx="135163" cy="18427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89851" y="3235722"/>
            <a:ext cx="860423" cy="1302515"/>
            <a:chOff x="2000887" y="3235722"/>
            <a:chExt cx="860423" cy="1302515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2000887" y="3235722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Google Shape;898;p88"/>
          <p:cNvSpPr txBox="1"/>
          <p:nvPr/>
        </p:nvSpPr>
        <p:spPr>
          <a:xfrm>
            <a:off x="727082" y="2902049"/>
            <a:ext cx="132944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If Bob is the only one with jobs in the queue….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9" name="Google Shape;898;p88"/>
          <p:cNvSpPr txBox="1"/>
          <p:nvPr/>
        </p:nvSpPr>
        <p:spPr>
          <a:xfrm>
            <a:off x="1137597" y="4514267"/>
            <a:ext cx="120407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jobs will be run on all available GPUs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20" name="Straight Arrow Connector 519"/>
          <p:cNvCxnSpPr>
            <a:stCxn id="328" idx="2"/>
            <a:endCxn id="36" idx="1"/>
          </p:cNvCxnSpPr>
          <p:nvPr/>
        </p:nvCxnSpPr>
        <p:spPr>
          <a:xfrm>
            <a:off x="1391804" y="3203670"/>
            <a:ext cx="498047" cy="2029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346" idx="2"/>
          </p:cNvCxnSpPr>
          <p:nvPr/>
        </p:nvCxnSpPr>
        <p:spPr>
          <a:xfrm flipH="1" flipV="1">
            <a:off x="1268637" y="4242763"/>
            <a:ext cx="225964" cy="2556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Google Shape;898;p88"/>
          <p:cNvSpPr txBox="1"/>
          <p:nvPr/>
        </p:nvSpPr>
        <p:spPr>
          <a:xfrm>
            <a:off x="1074297" y="449271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1" name="Google Shape;898;p88"/>
          <p:cNvSpPr txBox="1"/>
          <p:nvPr/>
        </p:nvSpPr>
        <p:spPr>
          <a:xfrm>
            <a:off x="664716" y="2865664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4" name="Rectangle: Rounded Corners 353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0" name="Rectangle: Rounded Corners 359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1" name="Rectangle: Rounded Corners 360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4" name="Rectangle: Rounded Corners 363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7" name="Rectangle: Rounded Corners 36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8" name="Rectangle: Rounded Corners 36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9" name="Google Shape;898;p88"/>
          <p:cNvSpPr txBox="1"/>
          <p:nvPr/>
        </p:nvSpPr>
        <p:spPr>
          <a:xfrm>
            <a:off x="3624788" y="2426149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sp>
        <p:nvSpPr>
          <p:cNvPr id="372" name="Google Shape;898;p88"/>
          <p:cNvSpPr txBox="1"/>
          <p:nvPr/>
        </p:nvSpPr>
        <p:spPr>
          <a:xfrm>
            <a:off x="3358172" y="287698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" name="Graphic 347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5851" y="3274517"/>
            <a:ext cx="274320" cy="274320"/>
          </a:xfrm>
          <a:prstGeom prst="rect">
            <a:avLst/>
          </a:prstGeom>
        </p:spPr>
      </p:pic>
      <p:pic>
        <p:nvPicPr>
          <p:cNvPr id="373" name="Graphic 372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0995" y="3677751"/>
            <a:ext cx="274320" cy="274320"/>
          </a:xfrm>
          <a:prstGeom prst="rect">
            <a:avLst/>
          </a:prstGeom>
        </p:spPr>
      </p:pic>
      <p:pic>
        <p:nvPicPr>
          <p:cNvPr id="376" name="Graphic 375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0995" y="4078972"/>
            <a:ext cx="274320" cy="274320"/>
          </a:xfrm>
          <a:prstGeom prst="rect">
            <a:avLst/>
          </a:prstGeom>
        </p:spPr>
      </p:pic>
      <p:cxnSp>
        <p:nvCxnSpPr>
          <p:cNvPr id="381" name="Straight Connector 380"/>
          <p:cNvCxnSpPr/>
          <p:nvPr/>
        </p:nvCxnSpPr>
        <p:spPr>
          <a:xfrm>
            <a:off x="8114165" y="3204581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 flipH="1">
            <a:off x="7599815" y="3640947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/>
          <p:nvPr/>
        </p:nvCxnSpPr>
        <p:spPr>
          <a:xfrm flipH="1">
            <a:off x="7599815" y="4025024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Google Shape;898;p88"/>
          <p:cNvSpPr txBox="1"/>
          <p:nvPr/>
        </p:nvSpPr>
        <p:spPr>
          <a:xfrm>
            <a:off x="6648097" y="4438549"/>
            <a:ext cx="137680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previously stopped jobs will resume.</a:t>
            </a:r>
          </a:p>
        </p:txBody>
      </p:sp>
      <p:cxnSp>
        <p:nvCxnSpPr>
          <p:cNvPr id="405" name="Straight Arrow Connector 404"/>
          <p:cNvCxnSpPr/>
          <p:nvPr/>
        </p:nvCxnSpPr>
        <p:spPr>
          <a:xfrm flipH="1">
            <a:off x="7314123" y="3542141"/>
            <a:ext cx="268738" cy="81933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Google Shape;898;p88"/>
          <p:cNvSpPr txBox="1"/>
          <p:nvPr/>
        </p:nvSpPr>
        <p:spPr>
          <a:xfrm>
            <a:off x="6566799" y="2458438"/>
            <a:ext cx="89004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After Patty’s job </a:t>
            </a:r>
            <a:b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finish running…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424" name="Straight Arrow Connector 423"/>
          <p:cNvCxnSpPr>
            <a:stCxn id="423" idx="3"/>
          </p:cNvCxnSpPr>
          <p:nvPr/>
        </p:nvCxnSpPr>
        <p:spPr>
          <a:xfrm flipV="1">
            <a:off x="7456841" y="2423147"/>
            <a:ext cx="232950" cy="18610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Google Shape;898;p88"/>
          <p:cNvSpPr txBox="1"/>
          <p:nvPr/>
        </p:nvSpPr>
        <p:spPr>
          <a:xfrm>
            <a:off x="6505261" y="2450513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cxnSp>
        <p:nvCxnSpPr>
          <p:cNvPr id="428" name="Straight Arrow Connector 427"/>
          <p:cNvCxnSpPr/>
          <p:nvPr/>
        </p:nvCxnSpPr>
        <p:spPr>
          <a:xfrm flipH="1" flipV="1">
            <a:off x="6880370" y="4224734"/>
            <a:ext cx="164150" cy="16853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Google Shape;898;p88"/>
          <p:cNvSpPr txBox="1"/>
          <p:nvPr/>
        </p:nvSpPr>
        <p:spPr>
          <a:xfrm>
            <a:off x="3415292" y="4523775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</a:p>
        </p:txBody>
      </p:sp>
      <p:sp>
        <p:nvSpPr>
          <p:cNvPr id="430" name="Google Shape;898;p88"/>
          <p:cNvSpPr txBox="1"/>
          <p:nvPr/>
        </p:nvSpPr>
        <p:spPr>
          <a:xfrm>
            <a:off x="6597817" y="4442107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</a:p>
        </p:txBody>
      </p:sp>
      <p:cxnSp>
        <p:nvCxnSpPr>
          <p:cNvPr id="431" name="Straight Arrow Connector 430"/>
          <p:cNvCxnSpPr/>
          <p:nvPr/>
        </p:nvCxnSpPr>
        <p:spPr>
          <a:xfrm flipV="1">
            <a:off x="4257076" y="3219595"/>
            <a:ext cx="254620" cy="942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/>
          <p:cNvCxnSpPr/>
          <p:nvPr/>
        </p:nvCxnSpPr>
        <p:spPr>
          <a:xfrm flipH="1">
            <a:off x="4550692" y="4242763"/>
            <a:ext cx="206571" cy="2374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Freeform: Shape 227"/>
          <p:cNvSpPr/>
          <p:nvPr/>
        </p:nvSpPr>
        <p:spPr>
          <a:xfrm>
            <a:off x="7612517" y="130593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29" name="Freeform: Shape 228"/>
          <p:cNvSpPr/>
          <p:nvPr/>
        </p:nvSpPr>
        <p:spPr>
          <a:xfrm>
            <a:off x="7612517" y="135682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0" name="Freeform: Shape 229"/>
          <p:cNvSpPr/>
          <p:nvPr/>
        </p:nvSpPr>
        <p:spPr>
          <a:xfrm>
            <a:off x="7612517" y="140770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1" name="Freeform: Shape 230"/>
          <p:cNvSpPr/>
          <p:nvPr/>
        </p:nvSpPr>
        <p:spPr>
          <a:xfrm>
            <a:off x="7612517" y="145859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2" name="Freeform: Shape 231"/>
          <p:cNvSpPr/>
          <p:nvPr/>
        </p:nvSpPr>
        <p:spPr>
          <a:xfrm>
            <a:off x="7612517" y="150948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3" name="Freeform: Shape 232"/>
          <p:cNvSpPr/>
          <p:nvPr/>
        </p:nvSpPr>
        <p:spPr>
          <a:xfrm>
            <a:off x="7612517" y="156036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4" name="Freeform: Shape 233"/>
          <p:cNvSpPr/>
          <p:nvPr/>
        </p:nvSpPr>
        <p:spPr>
          <a:xfrm>
            <a:off x="7612517" y="1611256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5" name="Freeform: Shape 234"/>
          <p:cNvSpPr/>
          <p:nvPr/>
        </p:nvSpPr>
        <p:spPr>
          <a:xfrm>
            <a:off x="7612517" y="166214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6" name="Rectangle: Rounded Corners 235"/>
          <p:cNvSpPr/>
          <p:nvPr/>
        </p:nvSpPr>
        <p:spPr>
          <a:xfrm>
            <a:off x="7564892" y="1251228"/>
            <a:ext cx="489961" cy="234651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90623" y="1439354"/>
            <a:ext cx="779493" cy="842480"/>
            <a:chOff x="6490623" y="1439354"/>
            <a:chExt cx="779493" cy="842480"/>
          </a:xfrm>
        </p:grpSpPr>
        <p:sp>
          <p:nvSpPr>
            <p:cNvPr id="245" name="Rectangle: Rounded Corners 244"/>
            <p:cNvSpPr/>
            <p:nvPr/>
          </p:nvSpPr>
          <p:spPr>
            <a:xfrm>
              <a:off x="6490623" y="201511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6" name="Rectangle: Rounded Corners 245"/>
            <p:cNvSpPr/>
            <p:nvPr/>
          </p:nvSpPr>
          <p:spPr>
            <a:xfrm>
              <a:off x="6490623" y="172964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7" name="Rectangle: Rounded Corners 246"/>
            <p:cNvSpPr/>
            <p:nvPr/>
          </p:nvSpPr>
          <p:spPr>
            <a:xfrm>
              <a:off x="6490623" y="143935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8" name="Rectangle: Rounded Corners 247"/>
            <p:cNvSpPr/>
            <p:nvPr/>
          </p:nvSpPr>
          <p:spPr>
            <a:xfrm>
              <a:off x="6539102" y="14785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9" name="Rectangle: Rounded Corners 248"/>
            <p:cNvSpPr/>
            <p:nvPr/>
          </p:nvSpPr>
          <p:spPr>
            <a:xfrm>
              <a:off x="6539102" y="17688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0" name="Rectangle: Rounded Corners 249"/>
            <p:cNvSpPr/>
            <p:nvPr/>
          </p:nvSpPr>
          <p:spPr>
            <a:xfrm>
              <a:off x="6539102" y="20591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2" name="Rectangle: Rounded Corners 251"/>
            <p:cNvSpPr/>
            <p:nvPr/>
          </p:nvSpPr>
          <p:spPr>
            <a:xfrm>
              <a:off x="6924113" y="14785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3" name="Rectangle: Rounded Corners 252"/>
            <p:cNvSpPr/>
            <p:nvPr/>
          </p:nvSpPr>
          <p:spPr>
            <a:xfrm>
              <a:off x="6924113" y="17688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4" name="Rectangle: Rounded Corners 253"/>
            <p:cNvSpPr/>
            <p:nvPr/>
          </p:nvSpPr>
          <p:spPr>
            <a:xfrm>
              <a:off x="6924113" y="20591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38" name="Rectangle: Rounded Corners 237"/>
            <p:cNvSpPr/>
            <p:nvPr/>
          </p:nvSpPr>
          <p:spPr>
            <a:xfrm>
              <a:off x="6554704" y="148385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39" name="Rectangle: Rounded Corners 238"/>
            <p:cNvSpPr/>
            <p:nvPr/>
          </p:nvSpPr>
          <p:spPr>
            <a:xfrm>
              <a:off x="6933288" y="148385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0" name="Rectangle: Rounded Corners 239"/>
            <p:cNvSpPr/>
            <p:nvPr/>
          </p:nvSpPr>
          <p:spPr>
            <a:xfrm>
              <a:off x="6554704" y="177580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2" name="Rectangle: Rounded Corners 241"/>
            <p:cNvSpPr/>
            <p:nvPr/>
          </p:nvSpPr>
          <p:spPr>
            <a:xfrm>
              <a:off x="6933288" y="177580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251" name="Freeform: Shape 250"/>
          <p:cNvSpPr/>
          <p:nvPr/>
        </p:nvSpPr>
        <p:spPr>
          <a:xfrm>
            <a:off x="7612517" y="3255657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6" name="Freeform: Shape 255"/>
          <p:cNvSpPr/>
          <p:nvPr/>
        </p:nvSpPr>
        <p:spPr>
          <a:xfrm>
            <a:off x="7612517" y="330654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7" name="Freeform: Shape 256"/>
          <p:cNvSpPr/>
          <p:nvPr/>
        </p:nvSpPr>
        <p:spPr>
          <a:xfrm>
            <a:off x="7612517" y="335743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8" name="Freeform: Shape 257"/>
          <p:cNvSpPr/>
          <p:nvPr/>
        </p:nvSpPr>
        <p:spPr>
          <a:xfrm>
            <a:off x="7612517" y="340831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9" name="Freeform: Shape 258"/>
          <p:cNvSpPr/>
          <p:nvPr/>
        </p:nvSpPr>
        <p:spPr>
          <a:xfrm>
            <a:off x="7612517" y="345920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1" name="Freeform: Shape 270"/>
          <p:cNvSpPr/>
          <p:nvPr/>
        </p:nvSpPr>
        <p:spPr>
          <a:xfrm>
            <a:off x="7612517" y="351009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2" name="Freeform: Shape 271"/>
          <p:cNvSpPr/>
          <p:nvPr/>
        </p:nvSpPr>
        <p:spPr>
          <a:xfrm>
            <a:off x="7612517" y="356097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3" name="Freeform: Shape 272"/>
          <p:cNvSpPr/>
          <p:nvPr/>
        </p:nvSpPr>
        <p:spPr>
          <a:xfrm>
            <a:off x="7612517" y="361186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8" name="Rectangle: Rounded Corners 277"/>
          <p:cNvSpPr/>
          <p:nvPr/>
        </p:nvSpPr>
        <p:spPr>
          <a:xfrm>
            <a:off x="7564892" y="3200952"/>
            <a:ext cx="489961" cy="356970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81" name="Rectangle: Rounded Corners 280"/>
          <p:cNvSpPr/>
          <p:nvPr/>
        </p:nvSpPr>
        <p:spPr>
          <a:xfrm>
            <a:off x="7599815" y="3447100"/>
            <a:ext cx="419102" cy="92777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90044" y="3389744"/>
            <a:ext cx="779493" cy="842480"/>
            <a:chOff x="6490044" y="3389744"/>
            <a:chExt cx="779493" cy="842480"/>
          </a:xfrm>
        </p:grpSpPr>
        <p:sp>
          <p:nvSpPr>
            <p:cNvPr id="283" name="Rectangle: Rounded Corners 282"/>
            <p:cNvSpPr/>
            <p:nvPr/>
          </p:nvSpPr>
          <p:spPr>
            <a:xfrm>
              <a:off x="6490044" y="396550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4" name="Rectangle: Rounded Corners 283"/>
            <p:cNvSpPr/>
            <p:nvPr/>
          </p:nvSpPr>
          <p:spPr>
            <a:xfrm>
              <a:off x="6490044" y="368003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5" name="Rectangle: Rounded Corners 284"/>
            <p:cNvSpPr/>
            <p:nvPr/>
          </p:nvSpPr>
          <p:spPr>
            <a:xfrm>
              <a:off x="6490044" y="338974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6" name="Rectangle: Rounded Corners 285"/>
            <p:cNvSpPr/>
            <p:nvPr/>
          </p:nvSpPr>
          <p:spPr>
            <a:xfrm>
              <a:off x="6538523" y="342896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7" name="Rectangle: Rounded Corners 286"/>
            <p:cNvSpPr/>
            <p:nvPr/>
          </p:nvSpPr>
          <p:spPr>
            <a:xfrm>
              <a:off x="6538523" y="371923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8" name="Rectangle: Rounded Corners 287"/>
            <p:cNvSpPr/>
            <p:nvPr/>
          </p:nvSpPr>
          <p:spPr>
            <a:xfrm>
              <a:off x="6538523" y="400950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9" name="Rectangle: Rounded Corners 288"/>
            <p:cNvSpPr/>
            <p:nvPr/>
          </p:nvSpPr>
          <p:spPr>
            <a:xfrm>
              <a:off x="6923534" y="342896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0" name="Rectangle: Rounded Corners 289"/>
            <p:cNvSpPr/>
            <p:nvPr/>
          </p:nvSpPr>
          <p:spPr>
            <a:xfrm>
              <a:off x="6923534" y="371923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1" name="Rectangle: Rounded Corners 290"/>
            <p:cNvSpPr/>
            <p:nvPr/>
          </p:nvSpPr>
          <p:spPr>
            <a:xfrm>
              <a:off x="6923534" y="400950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2" name="Rectangle: Rounded Corners 291"/>
            <p:cNvSpPr/>
            <p:nvPr/>
          </p:nvSpPr>
          <p:spPr>
            <a:xfrm>
              <a:off x="6554125" y="343424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3" name="Rectangle: Rounded Corners 292"/>
            <p:cNvSpPr/>
            <p:nvPr/>
          </p:nvSpPr>
          <p:spPr>
            <a:xfrm>
              <a:off x="6932709" y="343424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4" name="Rectangle: Rounded Corners 293"/>
            <p:cNvSpPr/>
            <p:nvPr/>
          </p:nvSpPr>
          <p:spPr>
            <a:xfrm>
              <a:off x="6554125" y="372619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5" name="Rectangle: Rounded Corners 294"/>
            <p:cNvSpPr/>
            <p:nvPr/>
          </p:nvSpPr>
          <p:spPr>
            <a:xfrm>
              <a:off x="6932709" y="372619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6" name="Rectangle: Rounded Corners 295"/>
            <p:cNvSpPr/>
            <p:nvPr/>
          </p:nvSpPr>
          <p:spPr>
            <a:xfrm>
              <a:off x="6554125" y="4011296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7" name="Rectangle: Rounded Corners 296"/>
            <p:cNvSpPr/>
            <p:nvPr/>
          </p:nvSpPr>
          <p:spPr>
            <a:xfrm>
              <a:off x="6932709" y="4011296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12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idle GPU time</a:t>
            </a:r>
            <a:endParaRPr lang="en-US" altLang="en-GB"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373" name="Google Shape;1252;p108"/>
          <p:cNvSpPr txBox="1"/>
          <p:nvPr/>
        </p:nvSpPr>
        <p:spPr>
          <a:xfrm>
            <a:off x="554783" y="932900"/>
            <a:ext cx="260328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altLang="en-GB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altLang="en-GB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dynamic scheduler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538752-AA0F-7B45-05FD-871DA344C926}"/>
              </a:ext>
            </a:extLst>
          </p:cNvPr>
          <p:cNvGrpSpPr/>
          <p:nvPr/>
        </p:nvGrpSpPr>
        <p:grpSpPr>
          <a:xfrm>
            <a:off x="4974577" y="4393529"/>
            <a:ext cx="2043455" cy="484254"/>
            <a:chOff x="1115571" y="4373393"/>
            <a:chExt cx="2043455" cy="484254"/>
          </a:xfrm>
        </p:grpSpPr>
        <p:sp>
          <p:nvSpPr>
            <p:cNvPr id="26" name="Google Shape;898;p88">
              <a:extLst>
                <a:ext uri="{FF2B5EF4-FFF2-40B4-BE49-F238E27FC236}">
                  <a16:creationId xmlns:a16="http://schemas.microsoft.com/office/drawing/2014/main" id="{851E8D78-1030-42E6-A29D-2C2D7FF5CDBE}"/>
                </a:ext>
              </a:extLst>
            </p:cNvPr>
            <p:cNvSpPr txBox="1"/>
            <p:nvPr/>
          </p:nvSpPr>
          <p:spPr>
            <a:xfrm>
              <a:off x="1115571" y="4573016"/>
              <a:ext cx="645160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Entire GPU</a:t>
              </a:r>
            </a:p>
          </p:txBody>
        </p:sp>
        <p:sp>
          <p:nvSpPr>
            <p:cNvPr id="27" name="Google Shape;898;p88">
              <a:extLst>
                <a:ext uri="{FF2B5EF4-FFF2-40B4-BE49-F238E27FC236}">
                  <a16:creationId xmlns:a16="http://schemas.microsoft.com/office/drawing/2014/main" id="{782F5066-7DB1-AC15-FA43-210AC45E909A}"/>
                </a:ext>
              </a:extLst>
            </p:cNvPr>
            <p:cNvSpPr txBox="1"/>
            <p:nvPr/>
          </p:nvSpPr>
          <p:spPr>
            <a:xfrm>
              <a:off x="2619568" y="4570243"/>
              <a:ext cx="539458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Usage</a:t>
              </a:r>
            </a:p>
          </p:txBody>
        </p:sp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EB9217D2-E652-02B7-89B5-B589AA4C92DD}"/>
                </a:ext>
              </a:extLst>
            </p:cNvPr>
            <p:cNvSpPr txBox="1"/>
            <p:nvPr/>
          </p:nvSpPr>
          <p:spPr>
            <a:xfrm>
              <a:off x="1661826" y="4556026"/>
              <a:ext cx="448087" cy="301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person 1 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Jobs</a:t>
              </a:r>
            </a:p>
          </p:txBody>
        </p:sp>
        <p:sp>
          <p:nvSpPr>
            <p:cNvPr id="29" name="Google Shape;1476;p114">
              <a:extLst>
                <a:ext uri="{FF2B5EF4-FFF2-40B4-BE49-F238E27FC236}">
                  <a16:creationId xmlns:a16="http://schemas.microsoft.com/office/drawing/2014/main" id="{0C15B926-3CDC-EF85-33FE-60BA02AFA73E}"/>
                </a:ext>
              </a:extLst>
            </p:cNvPr>
            <p:cNvSpPr/>
            <p:nvPr/>
          </p:nvSpPr>
          <p:spPr>
            <a:xfrm>
              <a:off x="1179997" y="4374028"/>
              <a:ext cx="370205" cy="16827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56" name="Google Shape;1476;p114">
              <a:extLst>
                <a:ext uri="{FF2B5EF4-FFF2-40B4-BE49-F238E27FC236}">
                  <a16:creationId xmlns:a16="http://schemas.microsoft.com/office/drawing/2014/main" id="{60D41776-411D-9BFD-76A5-96256FB67131}"/>
                </a:ext>
              </a:extLst>
            </p:cNvPr>
            <p:cNvSpPr/>
            <p:nvPr/>
          </p:nvSpPr>
          <p:spPr>
            <a:xfrm>
              <a:off x="2656738" y="4373393"/>
              <a:ext cx="369570" cy="17462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57" name="Google Shape;1476;p114">
              <a:extLst>
                <a:ext uri="{FF2B5EF4-FFF2-40B4-BE49-F238E27FC236}">
                  <a16:creationId xmlns:a16="http://schemas.microsoft.com/office/drawing/2014/main" id="{81225266-DD07-D996-7FDD-90064193D5FE}"/>
                </a:ext>
              </a:extLst>
            </p:cNvPr>
            <p:cNvSpPr/>
            <p:nvPr/>
          </p:nvSpPr>
          <p:spPr>
            <a:xfrm>
              <a:off x="1661826" y="4374748"/>
              <a:ext cx="370205" cy="17907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58" name="Google Shape;898;p88">
              <a:extLst>
                <a:ext uri="{FF2B5EF4-FFF2-40B4-BE49-F238E27FC236}">
                  <a16:creationId xmlns:a16="http://schemas.microsoft.com/office/drawing/2014/main" id="{4B755DCB-6366-442B-FEED-43AA6BFF8D66}"/>
                </a:ext>
              </a:extLst>
            </p:cNvPr>
            <p:cNvSpPr txBox="1"/>
            <p:nvPr/>
          </p:nvSpPr>
          <p:spPr>
            <a:xfrm>
              <a:off x="2151161" y="4552536"/>
              <a:ext cx="448087" cy="301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person 2 Jobs</a:t>
              </a:r>
            </a:p>
          </p:txBody>
        </p:sp>
        <p:sp>
          <p:nvSpPr>
            <p:cNvPr id="60" name="Google Shape;1476;p114">
              <a:extLst>
                <a:ext uri="{FF2B5EF4-FFF2-40B4-BE49-F238E27FC236}">
                  <a16:creationId xmlns:a16="http://schemas.microsoft.com/office/drawing/2014/main" id="{7D63DA70-1C83-E7A0-6EA3-38115825DC99}"/>
                </a:ext>
              </a:extLst>
            </p:cNvPr>
            <p:cNvSpPr/>
            <p:nvPr/>
          </p:nvSpPr>
          <p:spPr>
            <a:xfrm>
              <a:off x="2165035" y="4374748"/>
              <a:ext cx="370205" cy="179070"/>
            </a:xfrm>
            <a:prstGeom prst="rect">
              <a:avLst/>
            </a:prstGeom>
            <a:noFill/>
            <a:ln w="28575">
              <a:solidFill>
                <a:srgbClr val="D5683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1452" name="Group 1451">
            <a:extLst>
              <a:ext uri="{FF2B5EF4-FFF2-40B4-BE49-F238E27FC236}">
                <a16:creationId xmlns:a16="http://schemas.microsoft.com/office/drawing/2014/main" id="{A3D3107F-87BD-6F81-BADF-E5A39C32444F}"/>
              </a:ext>
            </a:extLst>
          </p:cNvPr>
          <p:cNvGrpSpPr/>
          <p:nvPr/>
        </p:nvGrpSpPr>
        <p:grpSpPr>
          <a:xfrm>
            <a:off x="3499474" y="1067932"/>
            <a:ext cx="2334580" cy="3248127"/>
            <a:chOff x="6066935" y="1067932"/>
            <a:chExt cx="2334580" cy="3248127"/>
          </a:xfrm>
        </p:grpSpPr>
        <p:sp>
          <p:nvSpPr>
            <p:cNvPr id="101" name="Google Shape;898;p88"/>
            <p:cNvSpPr txBox="1"/>
            <p:nvPr/>
          </p:nvSpPr>
          <p:spPr>
            <a:xfrm>
              <a:off x="6066935" y="172271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75" name="Google Shape;1476;p114"/>
            <p:cNvSpPr/>
            <p:nvPr/>
          </p:nvSpPr>
          <p:spPr>
            <a:xfrm>
              <a:off x="6705745" y="1798919"/>
              <a:ext cx="715010" cy="2021840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99" name="Google Shape;1486;p114"/>
            <p:cNvCxnSpPr/>
            <p:nvPr/>
          </p:nvCxnSpPr>
          <p:spPr>
            <a:xfrm>
              <a:off x="6500640" y="1746214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487;p114"/>
            <p:cNvCxnSpPr/>
            <p:nvPr/>
          </p:nvCxnSpPr>
          <p:spPr>
            <a:xfrm flipH="1">
              <a:off x="6496830" y="4020784"/>
              <a:ext cx="1828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" name="Google Shape;898;p88"/>
            <p:cNvSpPr txBox="1"/>
            <p:nvPr/>
          </p:nvSpPr>
          <p:spPr>
            <a:xfrm>
              <a:off x="7810010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2" name="Google Shape;898;p88"/>
            <p:cNvSpPr txBox="1"/>
            <p:nvPr/>
          </p:nvSpPr>
          <p:spPr>
            <a:xfrm>
              <a:off x="6887355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573155" y="1799554"/>
              <a:ext cx="715010" cy="2021685"/>
              <a:chOff x="9934" y="3064"/>
              <a:chExt cx="2070" cy="4215"/>
            </a:xfrm>
            <a:solidFill>
              <a:srgbClr val="0070C0"/>
            </a:solidFill>
          </p:grpSpPr>
          <p:sp>
            <p:nvSpPr>
              <p:cNvPr id="5" name="Google Shape;1476;p114"/>
              <p:cNvSpPr/>
              <p:nvPr/>
            </p:nvSpPr>
            <p:spPr>
              <a:xfrm>
                <a:off x="9993" y="3294"/>
                <a:ext cx="1941" cy="2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6" name="Google Shape;1476;p114"/>
              <p:cNvSpPr/>
              <p:nvPr/>
            </p:nvSpPr>
            <p:spPr>
              <a:xfrm>
                <a:off x="9993" y="3120"/>
                <a:ext cx="1941" cy="17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" name="Google Shape;1476;p114"/>
              <p:cNvSpPr/>
              <p:nvPr/>
            </p:nvSpPr>
            <p:spPr>
              <a:xfrm>
                <a:off x="9993" y="3554"/>
                <a:ext cx="1941" cy="5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8" name="Google Shape;1476;p114"/>
              <p:cNvSpPr/>
              <p:nvPr/>
            </p:nvSpPr>
            <p:spPr>
              <a:xfrm>
                <a:off x="9934" y="3064"/>
                <a:ext cx="2070" cy="4215"/>
              </a:xfrm>
              <a:prstGeom prst="rect">
                <a:avLst/>
              </a:prstGeom>
              <a:grpFill/>
              <a:ln w="28575">
                <a:solidFill>
                  <a:schemeClr val="tx2">
                    <a:lumMod val="50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9" name="Google Shape;1476;p114"/>
              <p:cNvSpPr/>
              <p:nvPr/>
            </p:nvSpPr>
            <p:spPr>
              <a:xfrm>
                <a:off x="9993" y="5225"/>
                <a:ext cx="1928" cy="199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0" name="Google Shape;1476;p114"/>
              <p:cNvSpPr/>
              <p:nvPr/>
            </p:nvSpPr>
            <p:spPr>
              <a:xfrm>
                <a:off x="9981" y="5202"/>
                <a:ext cx="1980" cy="2025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1" name="Google Shape;1476;p114"/>
              <p:cNvSpPr/>
              <p:nvPr/>
            </p:nvSpPr>
            <p:spPr>
              <a:xfrm>
                <a:off x="9991" y="4123"/>
                <a:ext cx="1945" cy="1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2" name="Google Shape;1476;p114"/>
              <p:cNvSpPr/>
              <p:nvPr/>
            </p:nvSpPr>
            <p:spPr>
              <a:xfrm>
                <a:off x="9976" y="4108"/>
                <a:ext cx="1986" cy="1080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3" name="Google Shape;1476;p114"/>
              <p:cNvSpPr/>
              <p:nvPr/>
            </p:nvSpPr>
            <p:spPr>
              <a:xfrm>
                <a:off x="9970" y="3554"/>
                <a:ext cx="1991" cy="555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4" name="Google Shape;1476;p114"/>
              <p:cNvSpPr/>
              <p:nvPr/>
            </p:nvSpPr>
            <p:spPr>
              <a:xfrm>
                <a:off x="9973" y="3289"/>
                <a:ext cx="1987" cy="264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5" name="Google Shape;1476;p114"/>
              <p:cNvSpPr/>
              <p:nvPr/>
            </p:nvSpPr>
            <p:spPr>
              <a:xfrm>
                <a:off x="9975" y="3111"/>
                <a:ext cx="1986" cy="177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2EA142-D077-6050-3722-2026327AC14A}"/>
                </a:ext>
              </a:extLst>
            </p:cNvPr>
            <p:cNvGrpSpPr/>
            <p:nvPr/>
          </p:nvGrpSpPr>
          <p:grpSpPr>
            <a:xfrm>
              <a:off x="6724478" y="3460079"/>
              <a:ext cx="680720" cy="336550"/>
              <a:chOff x="3266" y="5202"/>
              <a:chExt cx="1982" cy="2025"/>
            </a:xfrm>
            <a:solidFill>
              <a:srgbClr val="0070C0"/>
            </a:solidFill>
          </p:grpSpPr>
          <p:sp>
            <p:nvSpPr>
              <p:cNvPr id="16" name="Google Shape;1476;p114">
                <a:extLst>
                  <a:ext uri="{FF2B5EF4-FFF2-40B4-BE49-F238E27FC236}">
                    <a16:creationId xmlns:a16="http://schemas.microsoft.com/office/drawing/2014/main" id="{DB3BB0A3-2598-8C48-C089-1754A292EAF7}"/>
                  </a:ext>
                </a:extLst>
              </p:cNvPr>
              <p:cNvSpPr/>
              <p:nvPr/>
            </p:nvSpPr>
            <p:spPr>
              <a:xfrm>
                <a:off x="3278" y="5224"/>
                <a:ext cx="939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7" name="Google Shape;1476;p114">
                <a:extLst>
                  <a:ext uri="{FF2B5EF4-FFF2-40B4-BE49-F238E27FC236}">
                    <a16:creationId xmlns:a16="http://schemas.microsoft.com/office/drawing/2014/main" id="{E364CE52-85EE-3403-DF15-A0D47B330FFE}"/>
                  </a:ext>
                </a:extLst>
              </p:cNvPr>
              <p:cNvSpPr/>
              <p:nvPr/>
            </p:nvSpPr>
            <p:spPr>
              <a:xfrm>
                <a:off x="4248" y="5224"/>
                <a:ext cx="1000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9" name="Google Shape;1476;p114">
                <a:extLst>
                  <a:ext uri="{FF2B5EF4-FFF2-40B4-BE49-F238E27FC236}">
                    <a16:creationId xmlns:a16="http://schemas.microsoft.com/office/drawing/2014/main" id="{531D9E51-32E5-0A4A-DFEE-011C1462611C}"/>
                  </a:ext>
                </a:extLst>
              </p:cNvPr>
              <p:cNvSpPr/>
              <p:nvPr/>
            </p:nvSpPr>
            <p:spPr>
              <a:xfrm>
                <a:off x="3266" y="5202"/>
                <a:ext cx="966" cy="202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0" name="Google Shape;1476;p114">
                <a:extLst>
                  <a:ext uri="{FF2B5EF4-FFF2-40B4-BE49-F238E27FC236}">
                    <a16:creationId xmlns:a16="http://schemas.microsoft.com/office/drawing/2014/main" id="{50826739-FEE2-8BD9-8829-C40B1434A08F}"/>
                  </a:ext>
                </a:extLst>
              </p:cNvPr>
              <p:cNvSpPr/>
              <p:nvPr/>
            </p:nvSpPr>
            <p:spPr>
              <a:xfrm>
                <a:off x="4233" y="6146"/>
                <a:ext cx="1014" cy="1080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1" name="Google Shape;1476;p114">
                <a:extLst>
                  <a:ext uri="{FF2B5EF4-FFF2-40B4-BE49-F238E27FC236}">
                    <a16:creationId xmlns:a16="http://schemas.microsoft.com/office/drawing/2014/main" id="{0F5C87B3-9ED5-D5A0-3F4D-E557167A4503}"/>
                  </a:ext>
                </a:extLst>
              </p:cNvPr>
              <p:cNvSpPr/>
              <p:nvPr/>
            </p:nvSpPr>
            <p:spPr>
              <a:xfrm>
                <a:off x="4233" y="5611"/>
                <a:ext cx="1014" cy="55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3" name="Google Shape;1476;p114">
                <a:extLst>
                  <a:ext uri="{FF2B5EF4-FFF2-40B4-BE49-F238E27FC236}">
                    <a16:creationId xmlns:a16="http://schemas.microsoft.com/office/drawing/2014/main" id="{8E22D274-2AB0-1BA2-2F99-DBDF59C360D0}"/>
                  </a:ext>
                </a:extLst>
              </p:cNvPr>
              <p:cNvSpPr/>
              <p:nvPr/>
            </p:nvSpPr>
            <p:spPr>
              <a:xfrm>
                <a:off x="4234" y="5375"/>
                <a:ext cx="1013" cy="264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4" name="Google Shape;1476;p114">
                <a:extLst>
                  <a:ext uri="{FF2B5EF4-FFF2-40B4-BE49-F238E27FC236}">
                    <a16:creationId xmlns:a16="http://schemas.microsoft.com/office/drawing/2014/main" id="{3EA95885-909A-6C28-8D26-ADA16DBF0F14}"/>
                  </a:ext>
                </a:extLst>
              </p:cNvPr>
              <p:cNvSpPr/>
              <p:nvPr/>
            </p:nvSpPr>
            <p:spPr>
              <a:xfrm>
                <a:off x="4231" y="5203"/>
                <a:ext cx="1016" cy="177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62" name="Google Shape;898;p88">
              <a:extLst>
                <a:ext uri="{FF2B5EF4-FFF2-40B4-BE49-F238E27FC236}">
                  <a16:creationId xmlns:a16="http://schemas.microsoft.com/office/drawing/2014/main" id="{6B5FDE6B-9EA2-3F87-9D86-71F44B3CC662}"/>
                </a:ext>
              </a:extLst>
            </p:cNvPr>
            <p:cNvSpPr txBox="1"/>
            <p:nvPr/>
          </p:nvSpPr>
          <p:spPr>
            <a:xfrm>
              <a:off x="6515565" y="1067932"/>
              <a:ext cx="1885950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Without </a:t>
              </a:r>
              <a:r>
                <a:rPr lang="en-US" sz="1000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, jobs are not automatically run on extra GPUs.</a:t>
              </a:r>
            </a:p>
          </p:txBody>
        </p:sp>
      </p:grpSp>
      <p:grpSp>
        <p:nvGrpSpPr>
          <p:cNvPr id="1432" name="Group 1431">
            <a:extLst>
              <a:ext uri="{FF2B5EF4-FFF2-40B4-BE49-F238E27FC236}">
                <a16:creationId xmlns:a16="http://schemas.microsoft.com/office/drawing/2014/main" id="{406E46D2-0178-87FF-4A4C-AD78AEDB9528}"/>
              </a:ext>
            </a:extLst>
          </p:cNvPr>
          <p:cNvGrpSpPr/>
          <p:nvPr/>
        </p:nvGrpSpPr>
        <p:grpSpPr>
          <a:xfrm>
            <a:off x="344646" y="1405246"/>
            <a:ext cx="2511743" cy="347570"/>
            <a:chOff x="302576" y="2021135"/>
            <a:chExt cx="2511743" cy="347570"/>
          </a:xfrm>
        </p:grpSpPr>
        <p:grpSp>
          <p:nvGrpSpPr>
            <p:cNvPr id="1431" name="Group 1430">
              <a:extLst>
                <a:ext uri="{FF2B5EF4-FFF2-40B4-BE49-F238E27FC236}">
                  <a16:creationId xmlns:a16="http://schemas.microsoft.com/office/drawing/2014/main" id="{3959F580-B771-25BE-8DF2-CB02F11C2A94}"/>
                </a:ext>
              </a:extLst>
            </p:cNvPr>
            <p:cNvGrpSpPr/>
            <p:nvPr/>
          </p:nvGrpSpPr>
          <p:grpSpPr>
            <a:xfrm>
              <a:off x="662619" y="2028734"/>
              <a:ext cx="2151700" cy="339971"/>
              <a:chOff x="662619" y="2028734"/>
              <a:chExt cx="2151700" cy="339971"/>
            </a:xfrm>
          </p:grpSpPr>
          <p:sp>
            <p:nvSpPr>
              <p:cNvPr id="1421" name="Freeform: Shape 1420">
                <a:extLst>
                  <a:ext uri="{FF2B5EF4-FFF2-40B4-BE49-F238E27FC236}">
                    <a16:creationId xmlns:a16="http://schemas.microsoft.com/office/drawing/2014/main" id="{781DE7AF-6C49-83F9-7840-8AA2BC636079}"/>
                  </a:ext>
                </a:extLst>
              </p:cNvPr>
              <p:cNvSpPr/>
              <p:nvPr/>
            </p:nvSpPr>
            <p:spPr>
              <a:xfrm>
                <a:off x="682097" y="2049046"/>
                <a:ext cx="745230" cy="30985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8" name="Google Shape;1486;p114">
                <a:extLst>
                  <a:ext uri="{FF2B5EF4-FFF2-40B4-BE49-F238E27FC236}">
                    <a16:creationId xmlns:a16="http://schemas.microsoft.com/office/drawing/2014/main" id="{BADA3CCE-9A7E-2124-0B2C-1BFA5B5C4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87" y="2030034"/>
                <a:ext cx="0" cy="33867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9" name="Google Shape;1487;p114">
                <a:extLst>
                  <a:ext uri="{FF2B5EF4-FFF2-40B4-BE49-F238E27FC236}">
                    <a16:creationId xmlns:a16="http://schemas.microsoft.com/office/drawing/2014/main" id="{5F13CD02-2EEE-761E-69C0-FA2A0DFF1A25}"/>
                  </a:ext>
                </a:extLst>
              </p:cNvPr>
              <p:cNvCxnSpPr/>
              <p:nvPr/>
            </p:nvCxnSpPr>
            <p:spPr>
              <a:xfrm flipH="1">
                <a:off x="670322" y="2365547"/>
                <a:ext cx="214399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0" name="Google Shape;1487;p114">
                <a:extLst>
                  <a:ext uri="{FF2B5EF4-FFF2-40B4-BE49-F238E27FC236}">
                    <a16:creationId xmlns:a16="http://schemas.microsoft.com/office/drawing/2014/main" id="{01AA9080-40E4-2691-3F4B-F27DBC926D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619" y="2028734"/>
                <a:ext cx="2151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16" name="Google Shape;898;p88">
              <a:extLst>
                <a:ext uri="{FF2B5EF4-FFF2-40B4-BE49-F238E27FC236}">
                  <a16:creationId xmlns:a16="http://schemas.microsoft.com/office/drawing/2014/main" id="{9671D0BB-15DA-C7DC-6026-4D7305665EF7}"/>
                </a:ext>
              </a:extLst>
            </p:cNvPr>
            <p:cNvSpPr txBox="1"/>
            <p:nvPr/>
          </p:nvSpPr>
          <p:spPr>
            <a:xfrm>
              <a:off x="302576" y="2021135"/>
              <a:ext cx="48166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433" name="Google Shape;898;p88">
            <a:extLst>
              <a:ext uri="{FF2B5EF4-FFF2-40B4-BE49-F238E27FC236}">
                <a16:creationId xmlns:a16="http://schemas.microsoft.com/office/drawing/2014/main" id="{EAA86ADB-AB69-7F9C-A1B5-651AF144F92F}"/>
              </a:ext>
            </a:extLst>
          </p:cNvPr>
          <p:cNvSpPr txBox="1"/>
          <p:nvPr/>
        </p:nvSpPr>
        <p:spPr>
          <a:xfrm>
            <a:off x="685800" y="2288212"/>
            <a:ext cx="2357120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can address the idle GPU problem with the Dynamic Scheduler.</a:t>
            </a:r>
          </a:p>
        </p:txBody>
      </p:sp>
      <p:cxnSp>
        <p:nvCxnSpPr>
          <p:cNvPr id="1437" name="Straight Arrow Connector 1436">
            <a:extLst>
              <a:ext uri="{FF2B5EF4-FFF2-40B4-BE49-F238E27FC236}">
                <a16:creationId xmlns:a16="http://schemas.microsoft.com/office/drawing/2014/main" id="{80709741-037F-E2B5-0036-C1598491A69A}"/>
              </a:ext>
            </a:extLst>
          </p:cNvPr>
          <p:cNvCxnSpPr>
            <a:cxnSpLocks/>
          </p:cNvCxnSpPr>
          <p:nvPr/>
        </p:nvCxnSpPr>
        <p:spPr>
          <a:xfrm>
            <a:off x="1100698" y="1911456"/>
            <a:ext cx="0" cy="31657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8" name="Google Shape;898;p88">
            <a:extLst>
              <a:ext uri="{FF2B5EF4-FFF2-40B4-BE49-F238E27FC236}">
                <a16:creationId xmlns:a16="http://schemas.microsoft.com/office/drawing/2014/main" id="{369DE256-5052-7D31-EBB6-9C0D65D3BFE5}"/>
              </a:ext>
            </a:extLst>
          </p:cNvPr>
          <p:cNvSpPr txBox="1"/>
          <p:nvPr/>
        </p:nvSpPr>
        <p:spPr>
          <a:xfrm>
            <a:off x="679818" y="2825194"/>
            <a:ext cx="2357120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 long as there are jobs in the queue, the scheduler will make sure all GPUs are being used.</a:t>
            </a:r>
          </a:p>
        </p:txBody>
      </p:sp>
      <p:grpSp>
        <p:nvGrpSpPr>
          <p:cNvPr id="1454" name="Group 1453">
            <a:extLst>
              <a:ext uri="{FF2B5EF4-FFF2-40B4-BE49-F238E27FC236}">
                <a16:creationId xmlns:a16="http://schemas.microsoft.com/office/drawing/2014/main" id="{D1203D5D-B168-3E84-16B3-2B917F4D2DA1}"/>
              </a:ext>
            </a:extLst>
          </p:cNvPr>
          <p:cNvGrpSpPr/>
          <p:nvPr/>
        </p:nvGrpSpPr>
        <p:grpSpPr>
          <a:xfrm>
            <a:off x="6156473" y="1067932"/>
            <a:ext cx="2657475" cy="3248127"/>
            <a:chOff x="3337620" y="1067932"/>
            <a:chExt cx="2657475" cy="3248127"/>
          </a:xfrm>
        </p:grpSpPr>
        <p:sp>
          <p:nvSpPr>
            <p:cNvPr id="38" name="Google Shape;1476;p114"/>
            <p:cNvSpPr/>
            <p:nvPr/>
          </p:nvSpPr>
          <p:spPr>
            <a:xfrm>
              <a:off x="3998655" y="2665059"/>
              <a:ext cx="670560" cy="26098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2" name="Google Shape;1476;p114"/>
            <p:cNvSpPr/>
            <p:nvPr/>
          </p:nvSpPr>
          <p:spPr>
            <a:xfrm>
              <a:off x="3996115" y="2933029"/>
              <a:ext cx="671830" cy="50355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996750" y="3460079"/>
              <a:ext cx="680720" cy="336550"/>
              <a:chOff x="3266" y="5202"/>
              <a:chExt cx="1982" cy="2025"/>
            </a:xfrm>
            <a:solidFill>
              <a:srgbClr val="0070C0"/>
            </a:solidFill>
          </p:grpSpPr>
          <p:sp>
            <p:nvSpPr>
              <p:cNvPr id="59" name="Google Shape;1476;p114"/>
              <p:cNvSpPr/>
              <p:nvPr/>
            </p:nvSpPr>
            <p:spPr>
              <a:xfrm>
                <a:off x="3278" y="5224"/>
                <a:ext cx="939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3" name="Google Shape;1476;p114"/>
              <p:cNvSpPr/>
              <p:nvPr/>
            </p:nvSpPr>
            <p:spPr>
              <a:xfrm>
                <a:off x="4248" y="5224"/>
                <a:ext cx="1000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476" name="Google Shape;1476;p114"/>
              <p:cNvSpPr/>
              <p:nvPr/>
            </p:nvSpPr>
            <p:spPr>
              <a:xfrm>
                <a:off x="3266" y="5202"/>
                <a:ext cx="966" cy="202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69" name="Google Shape;1476;p114"/>
              <p:cNvSpPr/>
              <p:nvPr/>
            </p:nvSpPr>
            <p:spPr>
              <a:xfrm>
                <a:off x="4233" y="6146"/>
                <a:ext cx="1014" cy="1080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0" name="Google Shape;1476;p114"/>
              <p:cNvSpPr/>
              <p:nvPr/>
            </p:nvSpPr>
            <p:spPr>
              <a:xfrm>
                <a:off x="4233" y="5611"/>
                <a:ext cx="1014" cy="55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1" name="Google Shape;1476;p114"/>
              <p:cNvSpPr/>
              <p:nvPr/>
            </p:nvSpPr>
            <p:spPr>
              <a:xfrm>
                <a:off x="4234" y="5375"/>
                <a:ext cx="1013" cy="264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2" name="Google Shape;1476;p114"/>
              <p:cNvSpPr/>
              <p:nvPr/>
            </p:nvSpPr>
            <p:spPr>
              <a:xfrm>
                <a:off x="4231" y="5203"/>
                <a:ext cx="1016" cy="177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22" name="Google Shape;1476;p114"/>
            <p:cNvSpPr/>
            <p:nvPr/>
          </p:nvSpPr>
          <p:spPr>
            <a:xfrm>
              <a:off x="3976430" y="2565364"/>
              <a:ext cx="715010" cy="125666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30" name="Google Shape;1486;p114"/>
            <p:cNvCxnSpPr/>
            <p:nvPr/>
          </p:nvCxnSpPr>
          <p:spPr>
            <a:xfrm>
              <a:off x="3771325" y="1746214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487;p114"/>
            <p:cNvCxnSpPr/>
            <p:nvPr/>
          </p:nvCxnSpPr>
          <p:spPr>
            <a:xfrm flipH="1">
              <a:off x="3767515" y="4020784"/>
              <a:ext cx="192341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898;p88"/>
            <p:cNvSpPr txBox="1"/>
            <p:nvPr/>
          </p:nvSpPr>
          <p:spPr>
            <a:xfrm>
              <a:off x="3337620" y="172271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33" name="Google Shape;898;p88"/>
            <p:cNvSpPr txBox="1"/>
            <p:nvPr/>
          </p:nvSpPr>
          <p:spPr>
            <a:xfrm>
              <a:off x="5065455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34" name="Google Shape;898;p88"/>
            <p:cNvSpPr txBox="1"/>
            <p:nvPr/>
          </p:nvSpPr>
          <p:spPr>
            <a:xfrm>
              <a:off x="4158040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sp>
          <p:nvSpPr>
            <p:cNvPr id="36" name="Google Shape;1476;p114"/>
            <p:cNvSpPr/>
            <p:nvPr/>
          </p:nvSpPr>
          <p:spPr>
            <a:xfrm>
              <a:off x="4863525" y="2693634"/>
              <a:ext cx="670560" cy="1244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37" name="Google Shape;1476;p114"/>
            <p:cNvSpPr/>
            <p:nvPr/>
          </p:nvSpPr>
          <p:spPr>
            <a:xfrm>
              <a:off x="4864160" y="2594574"/>
              <a:ext cx="670560" cy="83185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39" name="Google Shape;1476;p114"/>
            <p:cNvSpPr/>
            <p:nvPr/>
          </p:nvSpPr>
          <p:spPr>
            <a:xfrm>
              <a:off x="4843840" y="2564729"/>
              <a:ext cx="715010" cy="125666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0" name="Google Shape;1476;p114"/>
            <p:cNvSpPr/>
            <p:nvPr/>
          </p:nvSpPr>
          <p:spPr>
            <a:xfrm>
              <a:off x="4860509" y="2841589"/>
              <a:ext cx="682466" cy="95567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5" name="Google Shape;1476;p114"/>
            <p:cNvSpPr/>
            <p:nvPr/>
          </p:nvSpPr>
          <p:spPr>
            <a:xfrm>
              <a:off x="4857175" y="2691094"/>
              <a:ext cx="685800" cy="12636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6" name="Google Shape;1476;p114"/>
            <p:cNvSpPr/>
            <p:nvPr/>
          </p:nvSpPr>
          <p:spPr>
            <a:xfrm>
              <a:off x="4857810" y="2590764"/>
              <a:ext cx="685800" cy="8509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63" name="Google Shape;898;p88">
              <a:extLst>
                <a:ext uri="{FF2B5EF4-FFF2-40B4-BE49-F238E27FC236}">
                  <a16:creationId xmlns:a16="http://schemas.microsoft.com/office/drawing/2014/main" id="{113089A0-4A3A-C8AB-BCF3-B461E1DDCB08}"/>
                </a:ext>
              </a:extLst>
            </p:cNvPr>
            <p:cNvSpPr txBox="1"/>
            <p:nvPr/>
          </p:nvSpPr>
          <p:spPr>
            <a:xfrm>
              <a:off x="3819585" y="1067932"/>
              <a:ext cx="2175510" cy="549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With </a:t>
              </a:r>
              <a:r>
                <a:rPr lang="en-US" sz="1000" b="1" dirty="0" err="1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, the dynamics scheduler automatically runs job on extra GPU, when they are available.</a:t>
              </a:r>
            </a:p>
          </p:txBody>
        </p:sp>
      </p:grpSp>
      <p:grpSp>
        <p:nvGrpSpPr>
          <p:cNvPr id="1441" name="Group 1440">
            <a:extLst>
              <a:ext uri="{FF2B5EF4-FFF2-40B4-BE49-F238E27FC236}">
                <a16:creationId xmlns:a16="http://schemas.microsoft.com/office/drawing/2014/main" id="{086E64DA-D0A9-7675-DA97-69FA1E2DC19C}"/>
              </a:ext>
            </a:extLst>
          </p:cNvPr>
          <p:cNvGrpSpPr/>
          <p:nvPr/>
        </p:nvGrpSpPr>
        <p:grpSpPr>
          <a:xfrm>
            <a:off x="344646" y="3708420"/>
            <a:ext cx="2511743" cy="347570"/>
            <a:chOff x="302576" y="2021135"/>
            <a:chExt cx="2511743" cy="347570"/>
          </a:xfrm>
        </p:grpSpPr>
        <p:grpSp>
          <p:nvGrpSpPr>
            <p:cNvPr id="1442" name="Group 1441">
              <a:extLst>
                <a:ext uri="{FF2B5EF4-FFF2-40B4-BE49-F238E27FC236}">
                  <a16:creationId xmlns:a16="http://schemas.microsoft.com/office/drawing/2014/main" id="{A9F58769-BFB9-F670-EC8E-BF7FBCA147A7}"/>
                </a:ext>
              </a:extLst>
            </p:cNvPr>
            <p:cNvGrpSpPr/>
            <p:nvPr/>
          </p:nvGrpSpPr>
          <p:grpSpPr>
            <a:xfrm>
              <a:off x="662619" y="2028734"/>
              <a:ext cx="2151700" cy="339971"/>
              <a:chOff x="662619" y="2028734"/>
              <a:chExt cx="2151700" cy="339971"/>
            </a:xfrm>
          </p:grpSpPr>
          <p:sp>
            <p:nvSpPr>
              <p:cNvPr id="1450" name="Freeform: Shape 1449">
                <a:extLst>
                  <a:ext uri="{FF2B5EF4-FFF2-40B4-BE49-F238E27FC236}">
                    <a16:creationId xmlns:a16="http://schemas.microsoft.com/office/drawing/2014/main" id="{99973A0B-3C77-787E-C7BB-6627CA7C0AD1}"/>
                  </a:ext>
                </a:extLst>
              </p:cNvPr>
              <p:cNvSpPr/>
              <p:nvPr/>
            </p:nvSpPr>
            <p:spPr>
              <a:xfrm>
                <a:off x="1427325" y="2049046"/>
                <a:ext cx="1366052" cy="30985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4" name="Freeform: Shape 1443">
                <a:extLst>
                  <a:ext uri="{FF2B5EF4-FFF2-40B4-BE49-F238E27FC236}">
                    <a16:creationId xmlns:a16="http://schemas.microsoft.com/office/drawing/2014/main" id="{BBB47D1A-1CA8-B483-6941-98B6B9D0906E}"/>
                  </a:ext>
                </a:extLst>
              </p:cNvPr>
              <p:cNvSpPr/>
              <p:nvPr/>
            </p:nvSpPr>
            <p:spPr>
              <a:xfrm>
                <a:off x="682097" y="2049046"/>
                <a:ext cx="745228" cy="30985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5" name="Google Shape;1486;p114">
                <a:extLst>
                  <a:ext uri="{FF2B5EF4-FFF2-40B4-BE49-F238E27FC236}">
                    <a16:creationId xmlns:a16="http://schemas.microsoft.com/office/drawing/2014/main" id="{6A849E91-D854-F90F-8938-1E0F678BF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87" y="2030034"/>
                <a:ext cx="0" cy="33867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6" name="Google Shape;1487;p114">
                <a:extLst>
                  <a:ext uri="{FF2B5EF4-FFF2-40B4-BE49-F238E27FC236}">
                    <a16:creationId xmlns:a16="http://schemas.microsoft.com/office/drawing/2014/main" id="{B7F156FB-B26F-B11D-327D-E26A398A615A}"/>
                  </a:ext>
                </a:extLst>
              </p:cNvPr>
              <p:cNvCxnSpPr/>
              <p:nvPr/>
            </p:nvCxnSpPr>
            <p:spPr>
              <a:xfrm flipH="1">
                <a:off x="670322" y="2365547"/>
                <a:ext cx="214399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7" name="Google Shape;1487;p114">
                <a:extLst>
                  <a:ext uri="{FF2B5EF4-FFF2-40B4-BE49-F238E27FC236}">
                    <a16:creationId xmlns:a16="http://schemas.microsoft.com/office/drawing/2014/main" id="{0703BA77-C282-8283-C780-96B57371D5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619" y="2028734"/>
                <a:ext cx="2151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43" name="Google Shape;898;p88">
              <a:extLst>
                <a:ext uri="{FF2B5EF4-FFF2-40B4-BE49-F238E27FC236}">
                  <a16:creationId xmlns:a16="http://schemas.microsoft.com/office/drawing/2014/main" id="{43164B8B-49FB-2E9D-A0FA-07D54035F4ED}"/>
                </a:ext>
              </a:extLst>
            </p:cNvPr>
            <p:cNvSpPr txBox="1"/>
            <p:nvPr/>
          </p:nvSpPr>
          <p:spPr>
            <a:xfrm>
              <a:off x="302576" y="2021135"/>
              <a:ext cx="48166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cxnSp>
        <p:nvCxnSpPr>
          <p:cNvPr id="1448" name="Google Shape;1487;p114">
            <a:extLst>
              <a:ext uri="{FF2B5EF4-FFF2-40B4-BE49-F238E27FC236}">
                <a16:creationId xmlns:a16="http://schemas.microsoft.com/office/drawing/2014/main" id="{3E18B524-7C23-D273-5238-1B04FA45B979}"/>
              </a:ext>
            </a:extLst>
          </p:cNvPr>
          <p:cNvCxnSpPr>
            <a:cxnSpLocks/>
          </p:cNvCxnSpPr>
          <p:nvPr/>
        </p:nvCxnSpPr>
        <p:spPr>
          <a:xfrm flipH="1">
            <a:off x="712392" y="1730313"/>
            <a:ext cx="2143997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1" name="Straight Arrow Connector 1450">
            <a:extLst>
              <a:ext uri="{FF2B5EF4-FFF2-40B4-BE49-F238E27FC236}">
                <a16:creationId xmlns:a16="http://schemas.microsoft.com/office/drawing/2014/main" id="{136C6DFF-60D0-7DB8-0202-4DB1F654F89B}"/>
              </a:ext>
            </a:extLst>
          </p:cNvPr>
          <p:cNvCxnSpPr>
            <a:cxnSpLocks/>
          </p:cNvCxnSpPr>
          <p:nvPr/>
        </p:nvCxnSpPr>
        <p:spPr>
          <a:xfrm>
            <a:off x="1100698" y="3325773"/>
            <a:ext cx="0" cy="31657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E82318-3705-3B9E-90F5-ACC3C4A4CA04}"/>
              </a:ext>
            </a:extLst>
          </p:cNvPr>
          <p:cNvCxnSpPr>
            <a:cxnSpLocks/>
          </p:cNvCxnSpPr>
          <p:nvPr/>
        </p:nvCxnSpPr>
        <p:spPr>
          <a:xfrm flipV="1">
            <a:off x="3432451" y="1183746"/>
            <a:ext cx="0" cy="362093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4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/>
        </p:nvSpPr>
        <p:spPr>
          <a:xfrm>
            <a:off x="362150" y="2257833"/>
            <a:ext cx="57930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Utilization vs Allocation</a:t>
            </a:r>
          </a:p>
        </p:txBody>
      </p:sp>
    </p:spTree>
    <p:extLst>
      <p:ext uri="{BB962C8B-B14F-4D97-AF65-F5344CB8AC3E}">
        <p14:creationId xmlns:p14="http://schemas.microsoft.com/office/powerpoint/2010/main" val="28681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/>
        </p:nvSpPr>
        <p:spPr>
          <a:xfrm>
            <a:off x="362150" y="2257833"/>
            <a:ext cx="57930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223276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25" name="Google Shape;898;p88">
            <a:extLst>
              <a:ext uri="{FF2B5EF4-FFF2-40B4-BE49-F238E27FC236}">
                <a16:creationId xmlns:a16="http://schemas.microsoft.com/office/drawing/2014/main" id="{9C9B9EFE-6EEF-B8EB-9FBF-3DE8670EB80F}"/>
              </a:ext>
            </a:extLst>
          </p:cNvPr>
          <p:cNvSpPr txBox="1"/>
          <p:nvPr/>
        </p:nvSpPr>
        <p:spPr>
          <a:xfrm>
            <a:off x="5062518" y="4171130"/>
            <a:ext cx="2842740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Net result of optimization with </a:t>
            </a:r>
            <a:r>
              <a:rPr lang="en-US" sz="1200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200" dirty="0">
              <a:solidFill>
                <a:schemeClr val="bg2"/>
              </a:solidFill>
              <a:latin typeface="+mj-lt"/>
              <a:ea typeface="Montserrat"/>
              <a:cs typeface="+mj-lt"/>
              <a:sym typeface="Montserrat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Resources become free much sooner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More work gets done in less time</a:t>
            </a: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77592530-F1E0-9E9E-0455-1FAC25DCDA6D}"/>
              </a:ext>
            </a:extLst>
          </p:cNvPr>
          <p:cNvSpPr txBox="1"/>
          <p:nvPr/>
        </p:nvSpPr>
        <p:spPr>
          <a:xfrm>
            <a:off x="2523291" y="1009488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08C6002-AFA9-8C9B-E76F-32D2754B026D}"/>
              </a:ext>
            </a:extLst>
          </p:cNvPr>
          <p:cNvSpPr txBox="1"/>
          <p:nvPr/>
        </p:nvSpPr>
        <p:spPr>
          <a:xfrm>
            <a:off x="2281266" y="1530565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5B6F3BA-C19D-C67F-578B-8A3A03E93431}"/>
              </a:ext>
            </a:extLst>
          </p:cNvPr>
          <p:cNvSpPr txBox="1"/>
          <p:nvPr/>
        </p:nvSpPr>
        <p:spPr>
          <a:xfrm>
            <a:off x="2281266" y="1217800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6" name="Google Shape;898;p88">
            <a:extLst>
              <a:ext uri="{FF2B5EF4-FFF2-40B4-BE49-F238E27FC236}">
                <a16:creationId xmlns:a16="http://schemas.microsoft.com/office/drawing/2014/main" id="{D0276505-D758-0F00-792F-F3598A51137A}"/>
              </a:ext>
            </a:extLst>
          </p:cNvPr>
          <p:cNvSpPr txBox="1"/>
          <p:nvPr/>
        </p:nvSpPr>
        <p:spPr>
          <a:xfrm>
            <a:off x="2282856" y="183580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C528EB48-5531-9BA8-5A43-D27927958CA5}"/>
              </a:ext>
            </a:extLst>
          </p:cNvPr>
          <p:cNvSpPr txBox="1"/>
          <p:nvPr/>
        </p:nvSpPr>
        <p:spPr>
          <a:xfrm>
            <a:off x="2281266" y="213483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5E48C9-4F54-F2E5-6D57-D282E93A4E9D}"/>
              </a:ext>
            </a:extLst>
          </p:cNvPr>
          <p:cNvGrpSpPr/>
          <p:nvPr/>
        </p:nvGrpSpPr>
        <p:grpSpPr>
          <a:xfrm>
            <a:off x="2577440" y="1535867"/>
            <a:ext cx="4969748" cy="265210"/>
            <a:chOff x="1027138" y="1662867"/>
            <a:chExt cx="4969748" cy="265210"/>
          </a:xfrm>
        </p:grpSpPr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B70A94A-B34E-F251-CCB2-C73FD9687337}"/>
                </a:ext>
              </a:extLst>
            </p:cNvPr>
            <p:cNvSpPr/>
            <p:nvPr/>
          </p:nvSpPr>
          <p:spPr>
            <a:xfrm>
              <a:off x="1043901" y="1690057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3" name="Google Shape;1486;p114">
              <a:extLst>
                <a:ext uri="{FF2B5EF4-FFF2-40B4-BE49-F238E27FC236}">
                  <a16:creationId xmlns:a16="http://schemas.microsoft.com/office/drawing/2014/main" id="{B2893899-564A-5677-25BB-4EA9237DEB1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66286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1487;p114">
              <a:extLst>
                <a:ext uri="{FF2B5EF4-FFF2-40B4-BE49-F238E27FC236}">
                  <a16:creationId xmlns:a16="http://schemas.microsoft.com/office/drawing/2014/main" id="{15D52ECB-0787-5C46-6147-81E780DE9F53}"/>
                </a:ext>
              </a:extLst>
            </p:cNvPr>
            <p:cNvCxnSpPr/>
            <p:nvPr/>
          </p:nvCxnSpPr>
          <p:spPr>
            <a:xfrm flipH="1">
              <a:off x="1033170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1487;p114">
              <a:extLst>
                <a:ext uri="{FF2B5EF4-FFF2-40B4-BE49-F238E27FC236}">
                  <a16:creationId xmlns:a16="http://schemas.microsoft.com/office/drawing/2014/main" id="{37F68DC4-7D25-2853-55C0-154694BB7D4C}"/>
                </a:ext>
              </a:extLst>
            </p:cNvPr>
            <p:cNvCxnSpPr/>
            <p:nvPr/>
          </p:nvCxnSpPr>
          <p:spPr>
            <a:xfrm flipH="1">
              <a:off x="1027138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C87A49-9AAF-651E-EA64-9E199F057257}"/>
                </a:ext>
              </a:extLst>
            </p:cNvPr>
            <p:cNvSpPr/>
            <p:nvPr/>
          </p:nvSpPr>
          <p:spPr>
            <a:xfrm>
              <a:off x="501824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09F917-012D-C00C-3ECE-335D16FF58CC}"/>
                </a:ext>
              </a:extLst>
            </p:cNvPr>
            <p:cNvSpPr/>
            <p:nvPr/>
          </p:nvSpPr>
          <p:spPr>
            <a:xfrm>
              <a:off x="548818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28938568-60C7-F0D2-28C8-9AFCAD186CAF}"/>
                </a:ext>
              </a:extLst>
            </p:cNvPr>
            <p:cNvSpPr/>
            <p:nvPr/>
          </p:nvSpPr>
          <p:spPr>
            <a:xfrm>
              <a:off x="4338087" y="1678292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4" name="Google Shape;1487;p114">
              <a:extLst>
                <a:ext uri="{FF2B5EF4-FFF2-40B4-BE49-F238E27FC236}">
                  <a16:creationId xmlns:a16="http://schemas.microsoft.com/office/drawing/2014/main" id="{3459C197-A60A-BD3F-29EA-1089D97246CE}"/>
                </a:ext>
              </a:extLst>
            </p:cNvPr>
            <p:cNvCxnSpPr/>
            <p:nvPr/>
          </p:nvCxnSpPr>
          <p:spPr>
            <a:xfrm flipH="1">
              <a:off x="4311914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1487;p114">
              <a:extLst>
                <a:ext uri="{FF2B5EF4-FFF2-40B4-BE49-F238E27FC236}">
                  <a16:creationId xmlns:a16="http://schemas.microsoft.com/office/drawing/2014/main" id="{184F9998-A2FC-FBA5-7961-C382CABDF621}"/>
                </a:ext>
              </a:extLst>
            </p:cNvPr>
            <p:cNvCxnSpPr/>
            <p:nvPr/>
          </p:nvCxnSpPr>
          <p:spPr>
            <a:xfrm flipH="1">
              <a:off x="4317946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6B08E0B-1548-929D-1C61-17FD0BF11CFD}"/>
                </a:ext>
              </a:extLst>
            </p:cNvPr>
            <p:cNvSpPr/>
            <p:nvPr/>
          </p:nvSpPr>
          <p:spPr>
            <a:xfrm>
              <a:off x="2691876" y="1882548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Google Shape;1487;p114">
              <a:extLst>
                <a:ext uri="{FF2B5EF4-FFF2-40B4-BE49-F238E27FC236}">
                  <a16:creationId xmlns:a16="http://schemas.microsoft.com/office/drawing/2014/main" id="{CA701640-0E3E-C2E9-988B-9262ECCF7F57}"/>
                </a:ext>
              </a:extLst>
            </p:cNvPr>
            <p:cNvCxnSpPr/>
            <p:nvPr/>
          </p:nvCxnSpPr>
          <p:spPr>
            <a:xfrm flipH="1">
              <a:off x="2682352" y="192560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487;p114">
              <a:extLst>
                <a:ext uri="{FF2B5EF4-FFF2-40B4-BE49-F238E27FC236}">
                  <a16:creationId xmlns:a16="http://schemas.microsoft.com/office/drawing/2014/main" id="{C506C52E-FCFC-58A2-8394-64027B07244C}"/>
                </a:ext>
              </a:extLst>
            </p:cNvPr>
            <p:cNvCxnSpPr/>
            <p:nvPr/>
          </p:nvCxnSpPr>
          <p:spPr>
            <a:xfrm flipH="1">
              <a:off x="2676320" y="16628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98D7-AD83-16EC-77B3-205B413219DD}"/>
              </a:ext>
            </a:extLst>
          </p:cNvPr>
          <p:cNvGrpSpPr/>
          <p:nvPr/>
        </p:nvGrpSpPr>
        <p:grpSpPr>
          <a:xfrm>
            <a:off x="2577440" y="1223750"/>
            <a:ext cx="4969748" cy="266228"/>
            <a:chOff x="1027138" y="1350750"/>
            <a:chExt cx="4969748" cy="266228"/>
          </a:xfrm>
        </p:grpSpPr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975C97-679E-5646-6287-015DCC8D3E20}"/>
                </a:ext>
              </a:extLst>
            </p:cNvPr>
            <p:cNvSpPr/>
            <p:nvPr/>
          </p:nvSpPr>
          <p:spPr>
            <a:xfrm>
              <a:off x="1048664" y="1354679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7" name="Google Shape;1486;p114">
              <a:extLst>
                <a:ext uri="{FF2B5EF4-FFF2-40B4-BE49-F238E27FC236}">
                  <a16:creationId xmlns:a16="http://schemas.microsoft.com/office/drawing/2014/main" id="{CBDE6E9C-0437-E0E8-7EA1-B2C3E6228D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351769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1487;p114">
              <a:extLst>
                <a:ext uri="{FF2B5EF4-FFF2-40B4-BE49-F238E27FC236}">
                  <a16:creationId xmlns:a16="http://schemas.microsoft.com/office/drawing/2014/main" id="{302E437A-4D2D-AF28-57E3-1E24E6CAA7A6}"/>
                </a:ext>
              </a:extLst>
            </p:cNvPr>
            <p:cNvCxnSpPr/>
            <p:nvPr/>
          </p:nvCxnSpPr>
          <p:spPr>
            <a:xfrm flipH="1">
              <a:off x="1033170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1487;p114">
              <a:extLst>
                <a:ext uri="{FF2B5EF4-FFF2-40B4-BE49-F238E27FC236}">
                  <a16:creationId xmlns:a16="http://schemas.microsoft.com/office/drawing/2014/main" id="{47B53804-9370-2105-1A22-17EEB98B4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138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1984F7C-BBCD-5EA7-44B3-F8CDAE3C0191}"/>
                </a:ext>
              </a:extLst>
            </p:cNvPr>
            <p:cNvSpPr/>
            <p:nvPr/>
          </p:nvSpPr>
          <p:spPr>
            <a:xfrm>
              <a:off x="4798217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1A2F86E-16D3-DD2C-7C71-90A83E913803}"/>
                </a:ext>
              </a:extLst>
            </p:cNvPr>
            <p:cNvSpPr/>
            <p:nvPr/>
          </p:nvSpPr>
          <p:spPr>
            <a:xfrm>
              <a:off x="525700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34FF42-43E4-A769-818E-936DC422FC8A}"/>
                </a:ext>
              </a:extLst>
            </p:cNvPr>
            <p:cNvSpPr/>
            <p:nvPr/>
          </p:nvSpPr>
          <p:spPr>
            <a:xfrm>
              <a:off x="572694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342A0970-4BC6-B6C9-8A0E-94E15FC6D3C7}"/>
                </a:ext>
              </a:extLst>
            </p:cNvPr>
            <p:cNvSpPr/>
            <p:nvPr/>
          </p:nvSpPr>
          <p:spPr>
            <a:xfrm>
              <a:off x="4339434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05" name="Google Shape;1487;p114">
              <a:extLst>
                <a:ext uri="{FF2B5EF4-FFF2-40B4-BE49-F238E27FC236}">
                  <a16:creationId xmlns:a16="http://schemas.microsoft.com/office/drawing/2014/main" id="{8A7C2924-DE1B-7AB4-5B9F-CB89E8FDF702}"/>
                </a:ext>
              </a:extLst>
            </p:cNvPr>
            <p:cNvCxnSpPr/>
            <p:nvPr/>
          </p:nvCxnSpPr>
          <p:spPr>
            <a:xfrm flipH="1">
              <a:off x="4317946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7" name="Google Shape;1487;p114">
              <a:extLst>
                <a:ext uri="{FF2B5EF4-FFF2-40B4-BE49-F238E27FC236}">
                  <a16:creationId xmlns:a16="http://schemas.microsoft.com/office/drawing/2014/main" id="{9079B4D7-5E49-8F7A-8E35-E62E75C3D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1914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308DCCA-5AF2-4948-BB78-86658252CAEA}"/>
                </a:ext>
              </a:extLst>
            </p:cNvPr>
            <p:cNvSpPr/>
            <p:nvPr/>
          </p:nvSpPr>
          <p:spPr>
            <a:xfrm>
              <a:off x="2691876" y="1530580"/>
              <a:ext cx="1651000" cy="7872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Google Shape;1487;p114">
              <a:extLst>
                <a:ext uri="{FF2B5EF4-FFF2-40B4-BE49-F238E27FC236}">
                  <a16:creationId xmlns:a16="http://schemas.microsoft.com/office/drawing/2014/main" id="{A516B014-CFDD-1D52-FF2D-C9641EC0DBE7}"/>
                </a:ext>
              </a:extLst>
            </p:cNvPr>
            <p:cNvCxnSpPr/>
            <p:nvPr/>
          </p:nvCxnSpPr>
          <p:spPr>
            <a:xfrm flipH="1">
              <a:off x="2682352" y="16145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487;p114">
              <a:extLst>
                <a:ext uri="{FF2B5EF4-FFF2-40B4-BE49-F238E27FC236}">
                  <a16:creationId xmlns:a16="http://schemas.microsoft.com/office/drawing/2014/main" id="{4A981F74-EF40-ED5C-BE2C-ED0AB3DC5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6320" y="135075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86F0F0-B012-DAA8-1228-C2B0778F2B96}"/>
              </a:ext>
            </a:extLst>
          </p:cNvPr>
          <p:cNvGrpSpPr/>
          <p:nvPr/>
        </p:nvGrpSpPr>
        <p:grpSpPr>
          <a:xfrm>
            <a:off x="2577440" y="1836371"/>
            <a:ext cx="4969748" cy="265210"/>
            <a:chOff x="1027138" y="1963371"/>
            <a:chExt cx="4969748" cy="265210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0F6DAD8-8BF9-994B-F9CF-07DCEF217128}"/>
                </a:ext>
              </a:extLst>
            </p:cNvPr>
            <p:cNvSpPr/>
            <p:nvPr/>
          </p:nvSpPr>
          <p:spPr>
            <a:xfrm>
              <a:off x="1039139" y="1985083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8" name="Google Shape;1486;p114">
              <a:extLst>
                <a:ext uri="{FF2B5EF4-FFF2-40B4-BE49-F238E27FC236}">
                  <a16:creationId xmlns:a16="http://schemas.microsoft.com/office/drawing/2014/main" id="{7AB8CD98-2B8F-0EA6-12F7-DAABFA84D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963372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1487;p114">
              <a:extLst>
                <a:ext uri="{FF2B5EF4-FFF2-40B4-BE49-F238E27FC236}">
                  <a16:creationId xmlns:a16="http://schemas.microsoft.com/office/drawing/2014/main" id="{66B93468-B54E-DD02-980A-DD875ED5C8B8}"/>
                </a:ext>
              </a:extLst>
            </p:cNvPr>
            <p:cNvCxnSpPr/>
            <p:nvPr/>
          </p:nvCxnSpPr>
          <p:spPr>
            <a:xfrm flipH="1">
              <a:off x="1033170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1487;p114">
              <a:extLst>
                <a:ext uri="{FF2B5EF4-FFF2-40B4-BE49-F238E27FC236}">
                  <a16:creationId xmlns:a16="http://schemas.microsoft.com/office/drawing/2014/main" id="{F202C852-7EFB-82D5-70B5-6CC51D750FB3}"/>
                </a:ext>
              </a:extLst>
            </p:cNvPr>
            <p:cNvCxnSpPr/>
            <p:nvPr/>
          </p:nvCxnSpPr>
          <p:spPr>
            <a:xfrm flipH="1">
              <a:off x="1027138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E0590035-C52A-FA20-67A5-72D1E2366878}"/>
                </a:ext>
              </a:extLst>
            </p:cNvPr>
            <p:cNvSpPr/>
            <p:nvPr/>
          </p:nvSpPr>
          <p:spPr>
            <a:xfrm>
              <a:off x="4340866" y="1977206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D0E75DD6-36C6-2730-1F9F-297DC46E76AB}"/>
                </a:ext>
              </a:extLst>
            </p:cNvPr>
            <p:cNvSpPr/>
            <p:nvPr/>
          </p:nvSpPr>
          <p:spPr>
            <a:xfrm>
              <a:off x="5193135" y="1977206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98" name="Google Shape;1487;p114">
              <a:extLst>
                <a:ext uri="{FF2B5EF4-FFF2-40B4-BE49-F238E27FC236}">
                  <a16:creationId xmlns:a16="http://schemas.microsoft.com/office/drawing/2014/main" id="{A2874E2F-8109-665B-6273-06B52019EAEC}"/>
                </a:ext>
              </a:extLst>
            </p:cNvPr>
            <p:cNvCxnSpPr/>
            <p:nvPr/>
          </p:nvCxnSpPr>
          <p:spPr>
            <a:xfrm flipH="1">
              <a:off x="4311914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7" name="Google Shape;1487;p114">
              <a:extLst>
                <a:ext uri="{FF2B5EF4-FFF2-40B4-BE49-F238E27FC236}">
                  <a16:creationId xmlns:a16="http://schemas.microsoft.com/office/drawing/2014/main" id="{6CD84589-40AF-ABFD-7AEC-4082605D1F7F}"/>
                </a:ext>
              </a:extLst>
            </p:cNvPr>
            <p:cNvCxnSpPr/>
            <p:nvPr/>
          </p:nvCxnSpPr>
          <p:spPr>
            <a:xfrm flipH="1">
              <a:off x="4317946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D6409F4-375B-7EFA-2661-DACB3EB56CCA}"/>
                </a:ext>
              </a:extLst>
            </p:cNvPr>
            <p:cNvSpPr/>
            <p:nvPr/>
          </p:nvSpPr>
          <p:spPr>
            <a:xfrm>
              <a:off x="2691876" y="2119986"/>
              <a:ext cx="1651000" cy="9986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Google Shape;1487;p114">
              <a:extLst>
                <a:ext uri="{FF2B5EF4-FFF2-40B4-BE49-F238E27FC236}">
                  <a16:creationId xmlns:a16="http://schemas.microsoft.com/office/drawing/2014/main" id="{733D2477-8275-F5DA-2CC9-C77FFD2C93D6}"/>
                </a:ext>
              </a:extLst>
            </p:cNvPr>
            <p:cNvCxnSpPr/>
            <p:nvPr/>
          </p:nvCxnSpPr>
          <p:spPr>
            <a:xfrm flipH="1">
              <a:off x="2682352" y="222610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487;p114">
              <a:extLst>
                <a:ext uri="{FF2B5EF4-FFF2-40B4-BE49-F238E27FC236}">
                  <a16:creationId xmlns:a16="http://schemas.microsoft.com/office/drawing/2014/main" id="{1C0883A2-8FEE-1B34-DC22-456478345AC7}"/>
                </a:ext>
              </a:extLst>
            </p:cNvPr>
            <p:cNvCxnSpPr/>
            <p:nvPr/>
          </p:nvCxnSpPr>
          <p:spPr>
            <a:xfrm flipH="1">
              <a:off x="2676320" y="1963371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9662E-A125-EBFB-CA4F-F67FF915D1A1}"/>
              </a:ext>
            </a:extLst>
          </p:cNvPr>
          <p:cNvGrpSpPr/>
          <p:nvPr/>
        </p:nvGrpSpPr>
        <p:grpSpPr>
          <a:xfrm>
            <a:off x="2577440" y="2146416"/>
            <a:ext cx="4969748" cy="265210"/>
            <a:chOff x="1027138" y="2273416"/>
            <a:chExt cx="4969748" cy="265210"/>
          </a:xfrm>
        </p:grpSpPr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87156C9-B70A-9EC0-E87F-B64B1CB76143}"/>
                </a:ext>
              </a:extLst>
            </p:cNvPr>
            <p:cNvSpPr/>
            <p:nvPr/>
          </p:nvSpPr>
          <p:spPr>
            <a:xfrm>
              <a:off x="1043901" y="229747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2" name="Google Shape;1486;p114">
              <a:extLst>
                <a:ext uri="{FF2B5EF4-FFF2-40B4-BE49-F238E27FC236}">
                  <a16:creationId xmlns:a16="http://schemas.microsoft.com/office/drawing/2014/main" id="{1AD4E99B-211C-26D1-F5AE-3DCB7098C5ED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227341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1487;p114">
              <a:extLst>
                <a:ext uri="{FF2B5EF4-FFF2-40B4-BE49-F238E27FC236}">
                  <a16:creationId xmlns:a16="http://schemas.microsoft.com/office/drawing/2014/main" id="{A1681011-69DD-1E8C-41EF-19336A059613}"/>
                </a:ext>
              </a:extLst>
            </p:cNvPr>
            <p:cNvCxnSpPr/>
            <p:nvPr/>
          </p:nvCxnSpPr>
          <p:spPr>
            <a:xfrm flipH="1">
              <a:off x="1033170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1487;p114">
              <a:extLst>
                <a:ext uri="{FF2B5EF4-FFF2-40B4-BE49-F238E27FC236}">
                  <a16:creationId xmlns:a16="http://schemas.microsoft.com/office/drawing/2014/main" id="{18370333-5CF4-D8A9-0C40-F2FD6E779D46}"/>
                </a:ext>
              </a:extLst>
            </p:cNvPr>
            <p:cNvCxnSpPr/>
            <p:nvPr/>
          </p:nvCxnSpPr>
          <p:spPr>
            <a:xfrm flipH="1">
              <a:off x="1027138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C8C8EEE7-E492-FA41-502C-A6167DB17D92}"/>
                </a:ext>
              </a:extLst>
            </p:cNvPr>
            <p:cNvSpPr/>
            <p:nvPr/>
          </p:nvSpPr>
          <p:spPr>
            <a:xfrm>
              <a:off x="4794951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99C42-F5AA-03E0-33CD-12A3E19F02FF}"/>
                </a:ext>
              </a:extLst>
            </p:cNvPr>
            <p:cNvSpPr/>
            <p:nvPr/>
          </p:nvSpPr>
          <p:spPr>
            <a:xfrm>
              <a:off x="4325567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E7028A01-CA62-EE70-C097-06BEF6BC0E33}"/>
                </a:ext>
              </a:extLst>
            </p:cNvPr>
            <p:cNvSpPr/>
            <p:nvPr/>
          </p:nvSpPr>
          <p:spPr>
            <a:xfrm>
              <a:off x="5607624" y="2287251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9" name="Google Shape;1487;p114">
              <a:extLst>
                <a:ext uri="{FF2B5EF4-FFF2-40B4-BE49-F238E27FC236}">
                  <a16:creationId xmlns:a16="http://schemas.microsoft.com/office/drawing/2014/main" id="{4247E459-D86A-E29C-E88B-4E15EE79A83F}"/>
                </a:ext>
              </a:extLst>
            </p:cNvPr>
            <p:cNvCxnSpPr/>
            <p:nvPr/>
          </p:nvCxnSpPr>
          <p:spPr>
            <a:xfrm flipH="1">
              <a:off x="4317946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1487;p114">
              <a:extLst>
                <a:ext uri="{FF2B5EF4-FFF2-40B4-BE49-F238E27FC236}">
                  <a16:creationId xmlns:a16="http://schemas.microsoft.com/office/drawing/2014/main" id="{AA81C94C-8613-5E46-2797-16D40E1AD803}"/>
                </a:ext>
              </a:extLst>
            </p:cNvPr>
            <p:cNvCxnSpPr/>
            <p:nvPr/>
          </p:nvCxnSpPr>
          <p:spPr>
            <a:xfrm flipH="1">
              <a:off x="4311914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B006A0-A0CE-08CF-9E97-47064DE13CA2}"/>
                </a:ext>
              </a:extLst>
            </p:cNvPr>
            <p:cNvSpPr/>
            <p:nvPr/>
          </p:nvSpPr>
          <p:spPr>
            <a:xfrm>
              <a:off x="2691876" y="2472471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Google Shape;1487;p114">
              <a:extLst>
                <a:ext uri="{FF2B5EF4-FFF2-40B4-BE49-F238E27FC236}">
                  <a16:creationId xmlns:a16="http://schemas.microsoft.com/office/drawing/2014/main" id="{4F6D8AE8-98E8-03D9-54A3-63D2F8780B89}"/>
                </a:ext>
              </a:extLst>
            </p:cNvPr>
            <p:cNvCxnSpPr/>
            <p:nvPr/>
          </p:nvCxnSpPr>
          <p:spPr>
            <a:xfrm flipH="1">
              <a:off x="2682352" y="253615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1487;p114">
              <a:extLst>
                <a:ext uri="{FF2B5EF4-FFF2-40B4-BE49-F238E27FC236}">
                  <a16:creationId xmlns:a16="http://schemas.microsoft.com/office/drawing/2014/main" id="{689CE7F5-1B90-0943-95F1-2041662E45F4}"/>
                </a:ext>
              </a:extLst>
            </p:cNvPr>
            <p:cNvCxnSpPr/>
            <p:nvPr/>
          </p:nvCxnSpPr>
          <p:spPr>
            <a:xfrm flipH="1">
              <a:off x="2676320" y="2273416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" name="Google Shape;898;p88">
            <a:extLst>
              <a:ext uri="{FF2B5EF4-FFF2-40B4-BE49-F238E27FC236}">
                <a16:creationId xmlns:a16="http://schemas.microsoft.com/office/drawing/2014/main" id="{99745A06-F9E7-07F5-FDD5-3BEED880C3FC}"/>
              </a:ext>
            </a:extLst>
          </p:cNvPr>
          <p:cNvSpPr txBox="1"/>
          <p:nvPr/>
        </p:nvSpPr>
        <p:spPr>
          <a:xfrm>
            <a:off x="2281266" y="31069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48" name="Google Shape;898;p88">
            <a:extLst>
              <a:ext uri="{FF2B5EF4-FFF2-40B4-BE49-F238E27FC236}">
                <a16:creationId xmlns:a16="http://schemas.microsoft.com/office/drawing/2014/main" id="{56C9592A-D829-E7EA-2E94-3E269F9F0B56}"/>
              </a:ext>
            </a:extLst>
          </p:cNvPr>
          <p:cNvSpPr txBox="1"/>
          <p:nvPr/>
        </p:nvSpPr>
        <p:spPr>
          <a:xfrm>
            <a:off x="2281266" y="2775629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3137" name="Google Shape;898;p88">
            <a:extLst>
              <a:ext uri="{FF2B5EF4-FFF2-40B4-BE49-F238E27FC236}">
                <a16:creationId xmlns:a16="http://schemas.microsoft.com/office/drawing/2014/main" id="{924208C8-509D-E72E-1138-D32EB83FD499}"/>
              </a:ext>
            </a:extLst>
          </p:cNvPr>
          <p:cNvSpPr txBox="1"/>
          <p:nvPr/>
        </p:nvSpPr>
        <p:spPr>
          <a:xfrm>
            <a:off x="2282856" y="3435413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3138" name="Google Shape;898;p88">
            <a:extLst>
              <a:ext uri="{FF2B5EF4-FFF2-40B4-BE49-F238E27FC236}">
                <a16:creationId xmlns:a16="http://schemas.microsoft.com/office/drawing/2014/main" id="{8A203DC4-3969-F12B-83B1-4AB508DF1944}"/>
              </a:ext>
            </a:extLst>
          </p:cNvPr>
          <p:cNvSpPr txBox="1"/>
          <p:nvPr/>
        </p:nvSpPr>
        <p:spPr>
          <a:xfrm>
            <a:off x="2281266" y="3753007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FAFACE22-311F-1436-9AA2-92E672BEE95B}"/>
              </a:ext>
            </a:extLst>
          </p:cNvPr>
          <p:cNvGrpSpPr/>
          <p:nvPr/>
        </p:nvGrpSpPr>
        <p:grpSpPr>
          <a:xfrm>
            <a:off x="2577440" y="2781580"/>
            <a:ext cx="2401760" cy="266227"/>
            <a:chOff x="2271093" y="2908580"/>
            <a:chExt cx="2401760" cy="266227"/>
          </a:xfrm>
        </p:grpSpPr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641C3CC9-A1F9-10B6-F150-EE23139F7CB6}"/>
                </a:ext>
              </a:extLst>
            </p:cNvPr>
            <p:cNvSpPr/>
            <p:nvPr/>
          </p:nvSpPr>
          <p:spPr>
            <a:xfrm>
              <a:off x="2287856" y="293414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E3AE17B8-7235-C31C-5360-0E923509A6B3}"/>
                </a:ext>
              </a:extLst>
            </p:cNvPr>
            <p:cNvSpPr/>
            <p:nvPr/>
          </p:nvSpPr>
          <p:spPr>
            <a:xfrm>
              <a:off x="2283094" y="2931270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4E5F3C01-4E26-5EC5-8A5B-6D81A050BB17}"/>
                </a:ext>
              </a:extLst>
            </p:cNvPr>
            <p:cNvSpPr/>
            <p:nvPr/>
          </p:nvSpPr>
          <p:spPr>
            <a:xfrm>
              <a:off x="2287856" y="2936613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9A07ED62-752F-63E2-06D8-4E78E8EE91FF}"/>
                </a:ext>
              </a:extLst>
            </p:cNvPr>
            <p:cNvSpPr/>
            <p:nvPr/>
          </p:nvSpPr>
          <p:spPr>
            <a:xfrm>
              <a:off x="2292619" y="2912508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4" name="Google Shape;1486;p114">
              <a:extLst>
                <a:ext uri="{FF2B5EF4-FFF2-40B4-BE49-F238E27FC236}">
                  <a16:creationId xmlns:a16="http://schemas.microsoft.com/office/drawing/2014/main" id="{4DCD1052-7CA0-96A4-7BDB-609B0B67B36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290959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5" name="Google Shape;1487;p114">
              <a:extLst>
                <a:ext uri="{FF2B5EF4-FFF2-40B4-BE49-F238E27FC236}">
                  <a16:creationId xmlns:a16="http://schemas.microsoft.com/office/drawing/2014/main" id="{13BFE2BD-3AF7-71FE-6089-02CBA5A2B104}"/>
                </a:ext>
              </a:extLst>
            </p:cNvPr>
            <p:cNvCxnSpPr/>
            <p:nvPr/>
          </p:nvCxnSpPr>
          <p:spPr>
            <a:xfrm flipH="1">
              <a:off x="2277125" y="3172334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6" name="Google Shape;1487;p114">
              <a:extLst>
                <a:ext uri="{FF2B5EF4-FFF2-40B4-BE49-F238E27FC236}">
                  <a16:creationId xmlns:a16="http://schemas.microsoft.com/office/drawing/2014/main" id="{3A3DE272-2D95-C24F-F574-1A340DFC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3" y="2908580"/>
              <a:ext cx="239377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5E4AE5DF-167E-0ACE-511E-D8F4B1C9E9F1}"/>
              </a:ext>
            </a:extLst>
          </p:cNvPr>
          <p:cNvGrpSpPr/>
          <p:nvPr/>
        </p:nvGrpSpPr>
        <p:grpSpPr>
          <a:xfrm>
            <a:off x="2577439" y="3435979"/>
            <a:ext cx="2401761" cy="270450"/>
            <a:chOff x="2271092" y="3521201"/>
            <a:chExt cx="2401761" cy="270450"/>
          </a:xfrm>
        </p:grpSpPr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60EE26A2-4B92-A67F-6299-14A79CDFAFE9}"/>
                </a:ext>
              </a:extLst>
            </p:cNvPr>
            <p:cNvSpPr/>
            <p:nvPr/>
          </p:nvSpPr>
          <p:spPr>
            <a:xfrm>
              <a:off x="3150938" y="3542316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C31B0690-1753-523D-BF32-451C1030D205}"/>
                </a:ext>
              </a:extLst>
            </p:cNvPr>
            <p:cNvSpPr/>
            <p:nvPr/>
          </p:nvSpPr>
          <p:spPr>
            <a:xfrm>
              <a:off x="3586867" y="3542316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84072E66-54FA-A06A-565D-26949F59835E}"/>
                </a:ext>
              </a:extLst>
            </p:cNvPr>
            <p:cNvSpPr/>
            <p:nvPr/>
          </p:nvSpPr>
          <p:spPr>
            <a:xfrm>
              <a:off x="2284746" y="3549007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4870BEF4-FC2A-F11C-3130-69327B4C03A1}"/>
                </a:ext>
              </a:extLst>
            </p:cNvPr>
            <p:cNvSpPr/>
            <p:nvPr/>
          </p:nvSpPr>
          <p:spPr>
            <a:xfrm>
              <a:off x="2945993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EBE649A4-4BF6-D5C6-4F07-1FA8C4F93DAC}"/>
                </a:ext>
              </a:extLst>
            </p:cNvPr>
            <p:cNvSpPr/>
            <p:nvPr/>
          </p:nvSpPr>
          <p:spPr>
            <a:xfrm>
              <a:off x="3382551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9ABB4F3A-7D76-A704-7917-B3263E09C285}"/>
                </a:ext>
              </a:extLst>
            </p:cNvPr>
            <p:cNvSpPr/>
            <p:nvPr/>
          </p:nvSpPr>
          <p:spPr>
            <a:xfrm>
              <a:off x="3821655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44D4F41F-2396-F440-53C7-9C06F2642985}"/>
                </a:ext>
              </a:extLst>
            </p:cNvPr>
            <p:cNvSpPr/>
            <p:nvPr/>
          </p:nvSpPr>
          <p:spPr>
            <a:xfrm>
              <a:off x="2741341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68" name="Google Shape;1486;p114">
              <a:extLst>
                <a:ext uri="{FF2B5EF4-FFF2-40B4-BE49-F238E27FC236}">
                  <a16:creationId xmlns:a16="http://schemas.microsoft.com/office/drawing/2014/main" id="{C36387B9-264C-57B2-E291-60B2E4BC81E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521201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9" name="Google Shape;1487;p114">
              <a:extLst>
                <a:ext uri="{FF2B5EF4-FFF2-40B4-BE49-F238E27FC236}">
                  <a16:creationId xmlns:a16="http://schemas.microsoft.com/office/drawing/2014/main" id="{E188208C-0830-50F8-6DFA-DF4ED6F04D98}"/>
                </a:ext>
              </a:extLst>
            </p:cNvPr>
            <p:cNvCxnSpPr/>
            <p:nvPr/>
          </p:nvCxnSpPr>
          <p:spPr>
            <a:xfrm flipH="1">
              <a:off x="2277125" y="378393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0" name="Google Shape;1487;p114">
              <a:extLst>
                <a:ext uri="{FF2B5EF4-FFF2-40B4-BE49-F238E27FC236}">
                  <a16:creationId xmlns:a16="http://schemas.microsoft.com/office/drawing/2014/main" id="{9D3585AD-222B-791E-C67C-A89D2A8E6D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2" y="3521201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156802D-0ED1-D172-1C45-FD44A1170EAA}"/>
              </a:ext>
            </a:extLst>
          </p:cNvPr>
          <p:cNvGrpSpPr/>
          <p:nvPr/>
        </p:nvGrpSpPr>
        <p:grpSpPr>
          <a:xfrm>
            <a:off x="2577440" y="3764592"/>
            <a:ext cx="2401760" cy="269781"/>
            <a:chOff x="2271093" y="3831246"/>
            <a:chExt cx="2401760" cy="269781"/>
          </a:xfrm>
        </p:grpSpPr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B6BCBAA5-74ED-FF03-6EE4-2E84277A6BD3}"/>
                </a:ext>
              </a:extLst>
            </p:cNvPr>
            <p:cNvSpPr/>
            <p:nvPr/>
          </p:nvSpPr>
          <p:spPr>
            <a:xfrm>
              <a:off x="2501785" y="3850685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70C18A0D-CD86-1913-2221-AB45F169BBFF}"/>
                </a:ext>
              </a:extLst>
            </p:cNvPr>
            <p:cNvSpPr/>
            <p:nvPr/>
          </p:nvSpPr>
          <p:spPr>
            <a:xfrm>
              <a:off x="3505022" y="3858383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80" name="Google Shape;1486;p114">
              <a:extLst>
                <a:ext uri="{FF2B5EF4-FFF2-40B4-BE49-F238E27FC236}">
                  <a16:creationId xmlns:a16="http://schemas.microsoft.com/office/drawing/2014/main" id="{6BFD9953-59ED-F6D8-5708-F61C565784E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831246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1" name="Google Shape;1487;p114">
              <a:extLst>
                <a:ext uri="{FF2B5EF4-FFF2-40B4-BE49-F238E27FC236}">
                  <a16:creationId xmlns:a16="http://schemas.microsoft.com/office/drawing/2014/main" id="{52EFF9BC-4966-F83D-5F3E-E87653BCE5CD}"/>
                </a:ext>
              </a:extLst>
            </p:cNvPr>
            <p:cNvCxnSpPr/>
            <p:nvPr/>
          </p:nvCxnSpPr>
          <p:spPr>
            <a:xfrm flipH="1">
              <a:off x="2277125" y="4093982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2" name="Google Shape;1487;p114">
              <a:extLst>
                <a:ext uri="{FF2B5EF4-FFF2-40B4-BE49-F238E27FC236}">
                  <a16:creationId xmlns:a16="http://schemas.microsoft.com/office/drawing/2014/main" id="{047AACFC-E99E-713E-1913-203F652E0F3F}"/>
                </a:ext>
              </a:extLst>
            </p:cNvPr>
            <p:cNvCxnSpPr/>
            <p:nvPr/>
          </p:nvCxnSpPr>
          <p:spPr>
            <a:xfrm flipH="1">
              <a:off x="2271093" y="3831246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EA7AA8AA-11F6-38E7-D425-8216A19C5419}"/>
                </a:ext>
              </a:extLst>
            </p:cNvPr>
            <p:cNvSpPr/>
            <p:nvPr/>
          </p:nvSpPr>
          <p:spPr>
            <a:xfrm>
              <a:off x="3295433" y="3855604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B10B48D4-A48C-5AFD-641D-A095C00D30AC}"/>
                </a:ext>
              </a:extLst>
            </p:cNvPr>
            <p:cNvSpPr/>
            <p:nvPr/>
          </p:nvSpPr>
          <p:spPr>
            <a:xfrm>
              <a:off x="2293190" y="3848790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B4322812-93BB-7ED3-4486-0FC2F03672F5}"/>
                </a:ext>
              </a:extLst>
            </p:cNvPr>
            <p:cNvSpPr/>
            <p:nvPr/>
          </p:nvSpPr>
          <p:spPr>
            <a:xfrm>
              <a:off x="2918583" y="3845080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273BB549-EB44-A9C4-ACF5-F40EBB72B694}"/>
              </a:ext>
            </a:extLst>
          </p:cNvPr>
          <p:cNvGrpSpPr/>
          <p:nvPr/>
        </p:nvGrpSpPr>
        <p:grpSpPr>
          <a:xfrm>
            <a:off x="2577440" y="3112265"/>
            <a:ext cx="2401760" cy="265209"/>
            <a:chOff x="2271093" y="3220697"/>
            <a:chExt cx="2401760" cy="265209"/>
          </a:xfrm>
        </p:grpSpPr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822A9142-8A5C-D27D-A728-A2A6149A3025}"/>
                </a:ext>
              </a:extLst>
            </p:cNvPr>
            <p:cNvSpPr/>
            <p:nvPr/>
          </p:nvSpPr>
          <p:spPr>
            <a:xfrm>
              <a:off x="2287857" y="3225403"/>
              <a:ext cx="1651000" cy="7119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41" name="Google Shape;1486;p114">
              <a:extLst>
                <a:ext uri="{FF2B5EF4-FFF2-40B4-BE49-F238E27FC236}">
                  <a16:creationId xmlns:a16="http://schemas.microsoft.com/office/drawing/2014/main" id="{C6E67FA3-E785-679C-C185-216A152137B7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22069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2" name="Google Shape;1487;p114">
              <a:extLst>
                <a:ext uri="{FF2B5EF4-FFF2-40B4-BE49-F238E27FC236}">
                  <a16:creationId xmlns:a16="http://schemas.microsoft.com/office/drawing/2014/main" id="{3ED2EF04-7F1A-B6B3-EC4A-09700A81DA59}"/>
                </a:ext>
              </a:extLst>
            </p:cNvPr>
            <p:cNvCxnSpPr/>
            <p:nvPr/>
          </p:nvCxnSpPr>
          <p:spPr>
            <a:xfrm flipH="1">
              <a:off x="2277125" y="3483433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3" name="Google Shape;1487;p114">
              <a:extLst>
                <a:ext uri="{FF2B5EF4-FFF2-40B4-BE49-F238E27FC236}">
                  <a16:creationId xmlns:a16="http://schemas.microsoft.com/office/drawing/2014/main" id="{53D2E977-ADC2-09BE-47A3-9D765FF518D2}"/>
                </a:ext>
              </a:extLst>
            </p:cNvPr>
            <p:cNvCxnSpPr/>
            <p:nvPr/>
          </p:nvCxnSpPr>
          <p:spPr>
            <a:xfrm flipH="1">
              <a:off x="2271093" y="322069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BD931F96-5FF4-A916-F2AF-217A8F3F11DF}"/>
                </a:ext>
              </a:extLst>
            </p:cNvPr>
            <p:cNvSpPr/>
            <p:nvPr/>
          </p:nvSpPr>
          <p:spPr>
            <a:xfrm>
              <a:off x="2289687" y="3293811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491A1CBA-1C7C-5B5F-8C2F-8E1B5B321687}"/>
                </a:ext>
              </a:extLst>
            </p:cNvPr>
            <p:cNvSpPr/>
            <p:nvPr/>
          </p:nvSpPr>
          <p:spPr>
            <a:xfrm>
              <a:off x="2289687" y="3327436"/>
              <a:ext cx="1651000" cy="9343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3D3E7E0B-CF52-840A-BCC8-AC0B7B53274C}"/>
                </a:ext>
              </a:extLst>
            </p:cNvPr>
            <p:cNvSpPr/>
            <p:nvPr/>
          </p:nvSpPr>
          <p:spPr>
            <a:xfrm>
              <a:off x="2289687" y="3418485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96" name="Google Shape;898;p88">
            <a:extLst>
              <a:ext uri="{FF2B5EF4-FFF2-40B4-BE49-F238E27FC236}">
                <a16:creationId xmlns:a16="http://schemas.microsoft.com/office/drawing/2014/main" id="{50EBEB55-8968-D2E8-93AF-F9FB585C30AF}"/>
              </a:ext>
            </a:extLst>
          </p:cNvPr>
          <p:cNvSpPr txBox="1"/>
          <p:nvPr/>
        </p:nvSpPr>
        <p:spPr>
          <a:xfrm>
            <a:off x="561652" y="1826890"/>
            <a:ext cx="1622921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‘Analysis’ work to be done concurrently on one GPU with the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 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feature</a:t>
            </a:r>
          </a:p>
        </p:txBody>
      </p:sp>
      <p:sp>
        <p:nvSpPr>
          <p:cNvPr id="3197" name="Google Shape;898;p88">
            <a:extLst>
              <a:ext uri="{FF2B5EF4-FFF2-40B4-BE49-F238E27FC236}">
                <a16:creationId xmlns:a16="http://schemas.microsoft.com/office/drawing/2014/main" id="{AF54162C-7D11-F649-DC29-7B93997E9DB1}"/>
              </a:ext>
            </a:extLst>
          </p:cNvPr>
          <p:cNvSpPr txBox="1"/>
          <p:nvPr/>
        </p:nvSpPr>
        <p:spPr>
          <a:xfrm>
            <a:off x="5490211" y="2609045"/>
            <a:ext cx="1056590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Smaller jobs can share GPUs using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</a:t>
            </a:r>
            <a:endParaRPr lang="en-US" sz="1000" dirty="0">
              <a:solidFill>
                <a:schemeClr val="tx2">
                  <a:lumMod val="50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58" name="Google Shape;898;p88">
            <a:extLst>
              <a:ext uri="{FF2B5EF4-FFF2-40B4-BE49-F238E27FC236}">
                <a16:creationId xmlns:a16="http://schemas.microsoft.com/office/drawing/2014/main" id="{A7FDB7BF-3292-87CF-B33A-4CAFF4D3A8D8}"/>
              </a:ext>
            </a:extLst>
          </p:cNvPr>
          <p:cNvSpPr txBox="1"/>
          <p:nvPr/>
        </p:nvSpPr>
        <p:spPr>
          <a:xfrm>
            <a:off x="6207097" y="3274972"/>
            <a:ext cx="1344237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The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dynamic scheduler 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makes sure all GPUs are being used whenever there’s jobs to be done.</a:t>
            </a:r>
          </a:p>
        </p:txBody>
      </p:sp>
      <p:sp>
        <p:nvSpPr>
          <p:cNvPr id="565" name="Rectangle: Rounded Corners 564">
            <a:extLst>
              <a:ext uri="{FF2B5EF4-FFF2-40B4-BE49-F238E27FC236}">
                <a16:creationId xmlns:a16="http://schemas.microsoft.com/office/drawing/2014/main" id="{73E5C978-743E-6151-3419-EC2F07CAC300}"/>
              </a:ext>
            </a:extLst>
          </p:cNvPr>
          <p:cNvSpPr/>
          <p:nvPr/>
        </p:nvSpPr>
        <p:spPr>
          <a:xfrm>
            <a:off x="2558093" y="1188683"/>
            <a:ext cx="1668464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Rectangle: Rounded Corners 571">
            <a:extLst>
              <a:ext uri="{FF2B5EF4-FFF2-40B4-BE49-F238E27FC236}">
                <a16:creationId xmlns:a16="http://schemas.microsoft.com/office/drawing/2014/main" id="{BBCE406B-B6A1-7278-D070-75401BC880CC}"/>
              </a:ext>
            </a:extLst>
          </p:cNvPr>
          <p:cNvSpPr/>
          <p:nvPr/>
        </p:nvSpPr>
        <p:spPr>
          <a:xfrm>
            <a:off x="2564445" y="2740239"/>
            <a:ext cx="1719454" cy="328096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3" name="Google Shape;898;p88">
            <a:extLst>
              <a:ext uri="{FF2B5EF4-FFF2-40B4-BE49-F238E27FC236}">
                <a16:creationId xmlns:a16="http://schemas.microsoft.com/office/drawing/2014/main" id="{1795A9F7-8065-7B46-F7FB-AD4456FED4A1}"/>
              </a:ext>
            </a:extLst>
          </p:cNvPr>
          <p:cNvSpPr txBox="1"/>
          <p:nvPr/>
        </p:nvSpPr>
        <p:spPr>
          <a:xfrm>
            <a:off x="2523291" y="2560964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b="1" dirty="0">
              <a:solidFill>
                <a:schemeClr val="bg2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22" name="Rectangle: Rounded Corners 3221">
            <a:extLst>
              <a:ext uri="{FF2B5EF4-FFF2-40B4-BE49-F238E27FC236}">
                <a16:creationId xmlns:a16="http://schemas.microsoft.com/office/drawing/2014/main" id="{B4C1ACA6-4513-29D7-1B4D-6C59F78E6179}"/>
              </a:ext>
            </a:extLst>
          </p:cNvPr>
          <p:cNvSpPr/>
          <p:nvPr/>
        </p:nvSpPr>
        <p:spPr>
          <a:xfrm>
            <a:off x="4229975" y="1188683"/>
            <a:ext cx="1677313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4" name="Rectangle: Rounded Corners 3223">
            <a:extLst>
              <a:ext uri="{FF2B5EF4-FFF2-40B4-BE49-F238E27FC236}">
                <a16:creationId xmlns:a16="http://schemas.microsoft.com/office/drawing/2014/main" id="{5D97B9E6-6148-7213-8B9B-2BE9B5C35CB9}"/>
              </a:ext>
            </a:extLst>
          </p:cNvPr>
          <p:cNvSpPr/>
          <p:nvPr/>
        </p:nvSpPr>
        <p:spPr>
          <a:xfrm>
            <a:off x="2564445" y="3085014"/>
            <a:ext cx="1719454" cy="311932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2" name="Rectangle: Rounded Corners 3241">
            <a:extLst>
              <a:ext uri="{FF2B5EF4-FFF2-40B4-BE49-F238E27FC236}">
                <a16:creationId xmlns:a16="http://schemas.microsoft.com/office/drawing/2014/main" id="{D98B3E16-6FB2-43E2-80E0-4AA798DC6BF6}"/>
              </a:ext>
            </a:extLst>
          </p:cNvPr>
          <p:cNvSpPr/>
          <p:nvPr/>
        </p:nvSpPr>
        <p:spPr>
          <a:xfrm>
            <a:off x="5889222" y="1188683"/>
            <a:ext cx="1677313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4" name="Rectangle: Rounded Corners 3243">
            <a:extLst>
              <a:ext uri="{FF2B5EF4-FFF2-40B4-BE49-F238E27FC236}">
                <a16:creationId xmlns:a16="http://schemas.microsoft.com/office/drawing/2014/main" id="{7FFFA8FA-85F7-55EF-04E0-64CF2B6267B0}"/>
              </a:ext>
            </a:extLst>
          </p:cNvPr>
          <p:cNvSpPr/>
          <p:nvPr/>
        </p:nvSpPr>
        <p:spPr>
          <a:xfrm>
            <a:off x="2564446" y="3413625"/>
            <a:ext cx="1803323" cy="64322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3510F8AD-BC3D-54F1-522F-1DC25006C386}"/>
              </a:ext>
            </a:extLst>
          </p:cNvPr>
          <p:cNvGrpSpPr/>
          <p:nvPr/>
        </p:nvGrpSpPr>
        <p:grpSpPr>
          <a:xfrm>
            <a:off x="8150272" y="1643119"/>
            <a:ext cx="644634" cy="546457"/>
            <a:chOff x="6732165" y="418162"/>
            <a:chExt cx="644634" cy="546457"/>
          </a:xfrm>
        </p:grpSpPr>
        <p:sp>
          <p:nvSpPr>
            <p:cNvPr id="27" name="Google Shape;898;p88">
              <a:extLst>
                <a:ext uri="{FF2B5EF4-FFF2-40B4-BE49-F238E27FC236}">
                  <a16:creationId xmlns:a16="http://schemas.microsoft.com/office/drawing/2014/main" id="{E6505BF1-C06C-1F15-88F8-FF2C417FB334}"/>
                </a:ext>
              </a:extLst>
            </p:cNvPr>
            <p:cNvSpPr txBox="1"/>
            <p:nvPr/>
          </p:nvSpPr>
          <p:spPr>
            <a:xfrm>
              <a:off x="6999609" y="77030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CD96A8B0-4457-FB5A-DEF1-256DA6E846CD}"/>
                </a:ext>
              </a:extLst>
            </p:cNvPr>
            <p:cNvSpPr txBox="1"/>
            <p:nvPr/>
          </p:nvSpPr>
          <p:spPr>
            <a:xfrm>
              <a:off x="6732165" y="618066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54C951C1-EE9C-7AA6-EAC6-96A26A60BA2E}"/>
                </a:ext>
              </a:extLst>
            </p:cNvPr>
            <p:cNvGrpSpPr/>
            <p:nvPr/>
          </p:nvGrpSpPr>
          <p:grpSpPr>
            <a:xfrm>
              <a:off x="6942984" y="418162"/>
              <a:ext cx="432837" cy="366787"/>
              <a:chOff x="6942984" y="418162"/>
              <a:chExt cx="1684972" cy="36678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2B78A45-206F-EC66-90A8-5E3298B843A2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5" name="Google Shape;1486;p114">
                  <a:extLst>
                    <a:ext uri="{FF2B5EF4-FFF2-40B4-BE49-F238E27FC236}">
                      <a16:creationId xmlns:a16="http://schemas.microsoft.com/office/drawing/2014/main" id="{E3FCFA07-2A20-4357-96D3-8A9A8C2EE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1487;p114">
                  <a:extLst>
                    <a:ext uri="{FF2B5EF4-FFF2-40B4-BE49-F238E27FC236}">
                      <a16:creationId xmlns:a16="http://schemas.microsoft.com/office/drawing/2014/main" id="{1E0E621C-9375-85EB-C569-0509BF183A15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1487;p114">
                  <a:extLst>
                    <a:ext uri="{FF2B5EF4-FFF2-40B4-BE49-F238E27FC236}">
                      <a16:creationId xmlns:a16="http://schemas.microsoft.com/office/drawing/2014/main" id="{6DBC7896-B673-B804-CFDA-EECEA25C4D19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028E7CA-C248-BA57-6B68-3EC7F30561F7}"/>
                  </a:ext>
                </a:extLst>
              </p:cNvPr>
              <p:cNvSpPr/>
              <p:nvPr/>
            </p:nvSpPr>
            <p:spPr>
              <a:xfrm>
                <a:off x="6958127" y="726716"/>
                <a:ext cx="1648367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2" name="Left Brace 521">
            <a:extLst>
              <a:ext uri="{FF2B5EF4-FFF2-40B4-BE49-F238E27FC236}">
                <a16:creationId xmlns:a16="http://schemas.microsoft.com/office/drawing/2014/main" id="{7B24061A-B647-D624-D14F-75546963957F}"/>
              </a:ext>
            </a:extLst>
          </p:cNvPr>
          <p:cNvSpPr/>
          <p:nvPr/>
        </p:nvSpPr>
        <p:spPr>
          <a:xfrm rot="10800000">
            <a:off x="7806983" y="1219054"/>
            <a:ext cx="257684" cy="1225696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42C1B409-8D79-7E2D-6DF4-FF06AE5CFAEA}"/>
              </a:ext>
            </a:extLst>
          </p:cNvPr>
          <p:cNvGrpSpPr/>
          <p:nvPr/>
        </p:nvGrpSpPr>
        <p:grpSpPr>
          <a:xfrm>
            <a:off x="8150272" y="3192434"/>
            <a:ext cx="644634" cy="553717"/>
            <a:chOff x="6732165" y="410902"/>
            <a:chExt cx="644634" cy="553717"/>
          </a:xfrm>
        </p:grpSpPr>
        <p:sp>
          <p:nvSpPr>
            <p:cNvPr id="524" name="Google Shape;898;p88">
              <a:extLst>
                <a:ext uri="{FF2B5EF4-FFF2-40B4-BE49-F238E27FC236}">
                  <a16:creationId xmlns:a16="http://schemas.microsoft.com/office/drawing/2014/main" id="{46B1B6EF-A156-AF53-C0E1-30AEF022301B}"/>
                </a:ext>
              </a:extLst>
            </p:cNvPr>
            <p:cNvSpPr txBox="1"/>
            <p:nvPr/>
          </p:nvSpPr>
          <p:spPr>
            <a:xfrm>
              <a:off x="6999609" y="77030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525" name="Google Shape;898;p88">
              <a:extLst>
                <a:ext uri="{FF2B5EF4-FFF2-40B4-BE49-F238E27FC236}">
                  <a16:creationId xmlns:a16="http://schemas.microsoft.com/office/drawing/2014/main" id="{53F1D403-6BCD-4890-9940-EEA63858C8A2}"/>
                </a:ext>
              </a:extLst>
            </p:cNvPr>
            <p:cNvSpPr txBox="1"/>
            <p:nvPr/>
          </p:nvSpPr>
          <p:spPr>
            <a:xfrm>
              <a:off x="6732165" y="410902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C2318C80-4D06-25E6-7F59-C98383622803}"/>
                </a:ext>
              </a:extLst>
            </p:cNvPr>
            <p:cNvGrpSpPr/>
            <p:nvPr/>
          </p:nvGrpSpPr>
          <p:grpSpPr>
            <a:xfrm>
              <a:off x="6942984" y="418162"/>
              <a:ext cx="432837" cy="366787"/>
              <a:chOff x="6942984" y="418162"/>
              <a:chExt cx="1684972" cy="366787"/>
            </a:xfrm>
          </p:grpSpPr>
          <p:grpSp>
            <p:nvGrpSpPr>
              <p:cNvPr id="530" name="Group 529">
                <a:extLst>
                  <a:ext uri="{FF2B5EF4-FFF2-40B4-BE49-F238E27FC236}">
                    <a16:creationId xmlns:a16="http://schemas.microsoft.com/office/drawing/2014/main" id="{B25B1C07-0001-7E7A-DDAC-CC4D7EB26A9B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532" name="Google Shape;1486;p114">
                  <a:extLst>
                    <a:ext uri="{FF2B5EF4-FFF2-40B4-BE49-F238E27FC236}">
                      <a16:creationId xmlns:a16="http://schemas.microsoft.com/office/drawing/2014/main" id="{A450B718-3F46-CB35-A850-1FF1B5D38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8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7" name="Google Shape;1487;p114">
                  <a:extLst>
                    <a:ext uri="{FF2B5EF4-FFF2-40B4-BE49-F238E27FC236}">
                      <a16:creationId xmlns:a16="http://schemas.microsoft.com/office/drawing/2014/main" id="{774DFC02-1F1D-E88C-BEAB-2DAB9C213168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1487;p114">
                  <a:extLst>
                    <a:ext uri="{FF2B5EF4-FFF2-40B4-BE49-F238E27FC236}">
                      <a16:creationId xmlns:a16="http://schemas.microsoft.com/office/drawing/2014/main" id="{71DDF20B-1122-FD8B-B8FE-7E698070D0E9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A16500D-856B-9C21-134C-5A398CB6FC49}"/>
                  </a:ext>
                </a:extLst>
              </p:cNvPr>
              <p:cNvSpPr/>
              <p:nvPr/>
            </p:nvSpPr>
            <p:spPr>
              <a:xfrm>
                <a:off x="6958127" y="467698"/>
                <a:ext cx="1648367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0" name="Left Brace 539">
            <a:extLst>
              <a:ext uri="{FF2B5EF4-FFF2-40B4-BE49-F238E27FC236}">
                <a16:creationId xmlns:a16="http://schemas.microsoft.com/office/drawing/2014/main" id="{5D80A769-050B-DE1D-376D-4EBDFEA55432}"/>
              </a:ext>
            </a:extLst>
          </p:cNvPr>
          <p:cNvSpPr/>
          <p:nvPr/>
        </p:nvSpPr>
        <p:spPr>
          <a:xfrm rot="10800000">
            <a:off x="7806983" y="2775629"/>
            <a:ext cx="257684" cy="1225696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6828DC81-AF68-353B-6B38-12563CA16C21}"/>
              </a:ext>
            </a:extLst>
          </p:cNvPr>
          <p:cNvCxnSpPr>
            <a:cxnSpLocks/>
            <a:stCxn id="3222" idx="2"/>
            <a:endCxn id="3197" idx="1"/>
          </p:cNvCxnSpPr>
          <p:nvPr/>
        </p:nvCxnSpPr>
        <p:spPr>
          <a:xfrm>
            <a:off x="5068632" y="2464531"/>
            <a:ext cx="421579" cy="419205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id="{3B267D06-407C-3234-474D-8B5CFD83F498}"/>
              </a:ext>
            </a:extLst>
          </p:cNvPr>
          <p:cNvCxnSpPr>
            <a:cxnSpLocks/>
            <a:stCxn id="565" idx="1"/>
            <a:endCxn id="3196" idx="3"/>
          </p:cNvCxnSpPr>
          <p:nvPr/>
        </p:nvCxnSpPr>
        <p:spPr>
          <a:xfrm flipH="1">
            <a:off x="2184573" y="1826607"/>
            <a:ext cx="373520" cy="27497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id="{8239CA43-EE5F-3216-5B14-78D070989CDA}"/>
              </a:ext>
            </a:extLst>
          </p:cNvPr>
          <p:cNvCxnSpPr>
            <a:cxnSpLocks/>
            <a:stCxn id="3242" idx="2"/>
            <a:endCxn id="558" idx="0"/>
          </p:cNvCxnSpPr>
          <p:nvPr/>
        </p:nvCxnSpPr>
        <p:spPr>
          <a:xfrm>
            <a:off x="6727879" y="2464531"/>
            <a:ext cx="151337" cy="810441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5A4D1692-26BD-55AA-87AB-31519E61F30F}"/>
              </a:ext>
            </a:extLst>
          </p:cNvPr>
          <p:cNvCxnSpPr>
            <a:cxnSpLocks/>
            <a:stCxn id="558" idx="1"/>
            <a:endCxn id="3244" idx="3"/>
          </p:cNvCxnSpPr>
          <p:nvPr/>
        </p:nvCxnSpPr>
        <p:spPr>
          <a:xfrm flipH="1">
            <a:off x="4367769" y="3638149"/>
            <a:ext cx="1839328" cy="97090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Arrow Connector 574">
            <a:extLst>
              <a:ext uri="{FF2B5EF4-FFF2-40B4-BE49-F238E27FC236}">
                <a16:creationId xmlns:a16="http://schemas.microsoft.com/office/drawing/2014/main" id="{389FB882-8CD3-1DCD-4992-7E7945A99379}"/>
              </a:ext>
            </a:extLst>
          </p:cNvPr>
          <p:cNvCxnSpPr>
            <a:cxnSpLocks/>
            <a:stCxn id="3197" idx="1"/>
            <a:endCxn id="3224" idx="3"/>
          </p:cNvCxnSpPr>
          <p:nvPr/>
        </p:nvCxnSpPr>
        <p:spPr>
          <a:xfrm flipH="1">
            <a:off x="4283899" y="2883736"/>
            <a:ext cx="1206312" cy="35724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6" name="Straight Arrow Connector 3205">
            <a:extLst>
              <a:ext uri="{FF2B5EF4-FFF2-40B4-BE49-F238E27FC236}">
                <a16:creationId xmlns:a16="http://schemas.microsoft.com/office/drawing/2014/main" id="{4512E966-9043-C17D-A592-FACE821A7FDC}"/>
              </a:ext>
            </a:extLst>
          </p:cNvPr>
          <p:cNvCxnSpPr>
            <a:cxnSpLocks/>
            <a:stCxn id="3196" idx="3"/>
            <a:endCxn id="572" idx="1"/>
          </p:cNvCxnSpPr>
          <p:nvPr/>
        </p:nvCxnSpPr>
        <p:spPr>
          <a:xfrm>
            <a:off x="2184573" y="2101581"/>
            <a:ext cx="379872" cy="802706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7" name="Straight Arrow Connector 3216">
            <a:extLst>
              <a:ext uri="{FF2B5EF4-FFF2-40B4-BE49-F238E27FC236}">
                <a16:creationId xmlns:a16="http://schemas.microsoft.com/office/drawing/2014/main" id="{E9CD3AD5-A6F1-4FA2-896B-A6F56DC3AFF5}"/>
              </a:ext>
            </a:extLst>
          </p:cNvPr>
          <p:cNvCxnSpPr>
            <a:cxnSpLocks/>
          </p:cNvCxnSpPr>
          <p:nvPr/>
        </p:nvCxnSpPr>
        <p:spPr>
          <a:xfrm flipV="1">
            <a:off x="8600863" y="3298115"/>
            <a:ext cx="0" cy="240463"/>
          </a:xfrm>
          <a:prstGeom prst="straightConnector1">
            <a:avLst/>
          </a:prstGeom>
          <a:ln w="12700">
            <a:solidFill>
              <a:schemeClr val="bg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1881355"/>
            <a:ext cx="4100076" cy="11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Use </a:t>
            </a:r>
            <a:r>
              <a:rPr lang="en-US" sz="3200" i="0" strike="noStrike" cap="none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sz="3200" i="0" strike="noStrike" cap="none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!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Thank you!</a:t>
            </a:r>
            <a:endParaRPr lang="en-US" sz="3200" i="0" strike="noStrike" cap="none" dirty="0">
              <a:solidFill>
                <a:schemeClr val="bg1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594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Utilization vs Allocation</a:t>
            </a:r>
            <a:endParaRPr lang="en-GB" dirty="0"/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FE1FC3D6-362C-D411-F892-4783A915F9F9}"/>
              </a:ext>
            </a:extLst>
          </p:cNvPr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People sometimes confuse utilization for allocation, but they are not the same.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assignment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for use.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26" name="Google Shape;1487;p114">
            <a:extLst>
              <a:ext uri="{FF2B5EF4-FFF2-40B4-BE49-F238E27FC236}">
                <a16:creationId xmlns:a16="http://schemas.microsoft.com/office/drawing/2014/main" id="{4962E700-F1D4-61C4-8339-8B8C0423180B}"/>
              </a:ext>
            </a:extLst>
          </p:cNvPr>
          <p:cNvCxnSpPr>
            <a:cxnSpLocks/>
          </p:cNvCxnSpPr>
          <p:nvPr/>
        </p:nvCxnSpPr>
        <p:spPr>
          <a:xfrm flipH="1">
            <a:off x="1374152" y="3652956"/>
            <a:ext cx="2272507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898;p88">
            <a:extLst>
              <a:ext uri="{FF2B5EF4-FFF2-40B4-BE49-F238E27FC236}">
                <a16:creationId xmlns:a16="http://schemas.microsoft.com/office/drawing/2014/main" id="{381A3D1A-EEBE-0D01-3947-4E47EB738BDC}"/>
              </a:ext>
            </a:extLst>
          </p:cNvPr>
          <p:cNvSpPr txBox="1"/>
          <p:nvPr/>
        </p:nvSpPr>
        <p:spPr>
          <a:xfrm>
            <a:off x="1694553" y="3687629"/>
            <a:ext cx="1584513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 GPU is assigned for use</a:t>
            </a:r>
          </a:p>
        </p:txBody>
      </p:sp>
      <p:pic>
        <p:nvPicPr>
          <p:cNvPr id="43" name="Graphic 42" descr="Office worker female with solid fill">
            <a:extLst>
              <a:ext uri="{FF2B5EF4-FFF2-40B4-BE49-F238E27FC236}">
                <a16:creationId xmlns:a16="http://schemas.microsoft.com/office/drawing/2014/main" id="{0266E7C0-76E2-837F-BAA1-75F61B041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652" y="2095842"/>
            <a:ext cx="510638" cy="510638"/>
          </a:xfrm>
          <a:prstGeom prst="rect">
            <a:avLst/>
          </a:prstGeom>
        </p:spPr>
      </p:pic>
      <p:pic>
        <p:nvPicPr>
          <p:cNvPr id="44" name="Graphic 43" descr="Office worker male with solid fill">
            <a:extLst>
              <a:ext uri="{FF2B5EF4-FFF2-40B4-BE49-F238E27FC236}">
                <a16:creationId xmlns:a16="http://schemas.microsoft.com/office/drawing/2014/main" id="{DB6FCA02-6A6A-2575-D85A-31283C41B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652" y="2592498"/>
            <a:ext cx="510638" cy="510638"/>
          </a:xfrm>
          <a:prstGeom prst="rect">
            <a:avLst/>
          </a:prstGeom>
        </p:spPr>
      </p:pic>
      <p:cxnSp>
        <p:nvCxnSpPr>
          <p:cNvPr id="48" name="Google Shape;1486;p114">
            <a:extLst>
              <a:ext uri="{FF2B5EF4-FFF2-40B4-BE49-F238E27FC236}">
                <a16:creationId xmlns:a16="http://schemas.microsoft.com/office/drawing/2014/main" id="{55FF66D5-1245-A76C-D9DE-05838BD1BD10}"/>
              </a:ext>
            </a:extLst>
          </p:cNvPr>
          <p:cNvCxnSpPr>
            <a:cxnSpLocks/>
          </p:cNvCxnSpPr>
          <p:nvPr/>
        </p:nvCxnSpPr>
        <p:spPr>
          <a:xfrm>
            <a:off x="1374152" y="2110368"/>
            <a:ext cx="0" cy="1542588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" name="Graphic 49" descr="Female Profile with solid fill">
            <a:extLst>
              <a:ext uri="{FF2B5EF4-FFF2-40B4-BE49-F238E27FC236}">
                <a16:creationId xmlns:a16="http://schemas.microsoft.com/office/drawing/2014/main" id="{493EDA4D-9766-7344-AA07-83C5A1655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557" y="3158357"/>
            <a:ext cx="514746" cy="514746"/>
          </a:xfrm>
          <a:prstGeom prst="rect">
            <a:avLst/>
          </a:prstGeom>
        </p:spPr>
      </p:pic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D8EE1C56-E0D4-687F-E964-F41368BA4E8E}"/>
              </a:ext>
            </a:extLst>
          </p:cNvPr>
          <p:cNvSpPr txBox="1"/>
          <p:nvPr/>
        </p:nvSpPr>
        <p:spPr>
          <a:xfrm>
            <a:off x="626431" y="1947642"/>
            <a:ext cx="73379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Data Scientist</a:t>
            </a:r>
            <a:endParaRPr lang="en-US" sz="1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B5285C27-24F4-CF98-861E-36AFEF70A480}"/>
              </a:ext>
            </a:extLst>
          </p:cNvPr>
          <p:cNvGrpSpPr/>
          <p:nvPr/>
        </p:nvGrpSpPr>
        <p:grpSpPr>
          <a:xfrm>
            <a:off x="1395149" y="2186205"/>
            <a:ext cx="1118049" cy="348117"/>
            <a:chOff x="1253821" y="2186205"/>
            <a:chExt cx="1118049" cy="348117"/>
          </a:xfrm>
        </p:grpSpPr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F485E16F-FDB2-D360-793A-AD9C415EFEE3}"/>
                </a:ext>
              </a:extLst>
            </p:cNvPr>
            <p:cNvSpPr txBox="1"/>
            <p:nvPr/>
          </p:nvSpPr>
          <p:spPr>
            <a:xfrm>
              <a:off x="1620369" y="2256021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571F21A5-C56E-1CA1-2E4A-CA1D0435B275}"/>
                </a:ext>
              </a:extLst>
            </p:cNvPr>
            <p:cNvSpPr/>
            <p:nvPr/>
          </p:nvSpPr>
          <p:spPr>
            <a:xfrm>
              <a:off x="1253821" y="2186205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F213C46A-0882-6614-FB85-07C65537E716}"/>
              </a:ext>
            </a:extLst>
          </p:cNvPr>
          <p:cNvGrpSpPr/>
          <p:nvPr/>
        </p:nvGrpSpPr>
        <p:grpSpPr>
          <a:xfrm>
            <a:off x="2528610" y="2732806"/>
            <a:ext cx="1118049" cy="348117"/>
            <a:chOff x="2387282" y="2689922"/>
            <a:chExt cx="1118049" cy="348117"/>
          </a:xfrm>
        </p:grpSpPr>
        <p:sp>
          <p:nvSpPr>
            <p:cNvPr id="515" name="Google Shape;898;p88">
              <a:extLst>
                <a:ext uri="{FF2B5EF4-FFF2-40B4-BE49-F238E27FC236}">
                  <a16:creationId xmlns:a16="http://schemas.microsoft.com/office/drawing/2014/main" id="{491CE22D-D4E9-2ED6-57A6-E1ABB724C230}"/>
                </a:ext>
              </a:extLst>
            </p:cNvPr>
            <p:cNvSpPr txBox="1"/>
            <p:nvPr/>
          </p:nvSpPr>
          <p:spPr>
            <a:xfrm>
              <a:off x="2753830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16" name="Rectangle: Rounded Corners 515">
              <a:extLst>
                <a:ext uri="{FF2B5EF4-FFF2-40B4-BE49-F238E27FC236}">
                  <a16:creationId xmlns:a16="http://schemas.microsoft.com/office/drawing/2014/main" id="{A8CA3DE5-A903-6133-7AAE-0435D1E6BB99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53BA7F4F-E37A-5A6D-2BAF-7896D1402C5B}"/>
              </a:ext>
            </a:extLst>
          </p:cNvPr>
          <p:cNvGrpSpPr/>
          <p:nvPr/>
        </p:nvGrpSpPr>
        <p:grpSpPr>
          <a:xfrm>
            <a:off x="1833783" y="3241671"/>
            <a:ext cx="1118049" cy="348117"/>
            <a:chOff x="1692455" y="3279407"/>
            <a:chExt cx="1118049" cy="348117"/>
          </a:xfrm>
        </p:grpSpPr>
        <p:sp>
          <p:nvSpPr>
            <p:cNvPr id="521" name="Google Shape;898;p88">
              <a:extLst>
                <a:ext uri="{FF2B5EF4-FFF2-40B4-BE49-F238E27FC236}">
                  <a16:creationId xmlns:a16="http://schemas.microsoft.com/office/drawing/2014/main" id="{B403B1A7-6EF8-E6C1-F83C-57BD0522B354}"/>
                </a:ext>
              </a:extLst>
            </p:cNvPr>
            <p:cNvSpPr txBox="1"/>
            <p:nvPr/>
          </p:nvSpPr>
          <p:spPr>
            <a:xfrm>
              <a:off x="2059003" y="3349223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GPU-2</a:t>
              </a:r>
            </a:p>
          </p:txBody>
        </p:sp>
        <p:sp>
          <p:nvSpPr>
            <p:cNvPr id="522" name="Rectangle: Rounded Corners 521">
              <a:extLst>
                <a:ext uri="{FF2B5EF4-FFF2-40B4-BE49-F238E27FC236}">
                  <a16:creationId xmlns:a16="http://schemas.microsoft.com/office/drawing/2014/main" id="{285752FA-A602-9656-24FC-88DD95B45F80}"/>
                </a:ext>
              </a:extLst>
            </p:cNvPr>
            <p:cNvSpPr/>
            <p:nvPr/>
          </p:nvSpPr>
          <p:spPr>
            <a:xfrm>
              <a:off x="1692455" y="3279407"/>
              <a:ext cx="1118049" cy="34811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4" name="Google Shape;898;p88">
            <a:extLst>
              <a:ext uri="{FF2B5EF4-FFF2-40B4-BE49-F238E27FC236}">
                <a16:creationId xmlns:a16="http://schemas.microsoft.com/office/drawing/2014/main" id="{EF55CBB5-640F-61C1-B9DA-B3290C1DF40B}"/>
              </a:ext>
            </a:extLst>
          </p:cNvPr>
          <p:cNvSpPr txBox="1"/>
          <p:nvPr/>
        </p:nvSpPr>
        <p:spPr>
          <a:xfrm>
            <a:off x="4604928" y="3090332"/>
            <a:ext cx="765431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GPU 2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usage</a:t>
            </a:r>
          </a:p>
        </p:txBody>
      </p:sp>
      <p:sp>
        <p:nvSpPr>
          <p:cNvPr id="567" name="Google Shape;898;p88">
            <a:extLst>
              <a:ext uri="{FF2B5EF4-FFF2-40B4-BE49-F238E27FC236}">
                <a16:creationId xmlns:a16="http://schemas.microsoft.com/office/drawing/2014/main" id="{072EEF53-8EE0-4D84-D514-612604AA9D98}"/>
              </a:ext>
            </a:extLst>
          </p:cNvPr>
          <p:cNvSpPr txBox="1"/>
          <p:nvPr/>
        </p:nvSpPr>
        <p:spPr>
          <a:xfrm>
            <a:off x="4604928" y="2089050"/>
            <a:ext cx="765431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usage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C07F8C9-4B9D-939B-46A8-55086DD402E2}"/>
              </a:ext>
            </a:extLst>
          </p:cNvPr>
          <p:cNvGrpSpPr/>
          <p:nvPr/>
        </p:nvGrpSpPr>
        <p:grpSpPr>
          <a:xfrm>
            <a:off x="5436218" y="2129226"/>
            <a:ext cx="2282621" cy="554916"/>
            <a:chOff x="5436218" y="2129226"/>
            <a:chExt cx="2282621" cy="554916"/>
          </a:xfrm>
        </p:grpSpPr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4FAEFD43-9933-7EEF-7252-2BB2AD0C1274}"/>
                </a:ext>
              </a:extLst>
            </p:cNvPr>
            <p:cNvSpPr/>
            <p:nvPr/>
          </p:nvSpPr>
          <p:spPr>
            <a:xfrm>
              <a:off x="5457292" y="2162380"/>
              <a:ext cx="1124531" cy="505761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71" name="Google Shape;1486;p114">
              <a:extLst>
                <a:ext uri="{FF2B5EF4-FFF2-40B4-BE49-F238E27FC236}">
                  <a16:creationId xmlns:a16="http://schemas.microsoft.com/office/drawing/2014/main" id="{D302DD64-62C7-FC04-A6AA-0B95FE31F3E2}"/>
                </a:ext>
              </a:extLst>
            </p:cNvPr>
            <p:cNvCxnSpPr>
              <a:cxnSpLocks/>
            </p:cNvCxnSpPr>
            <p:nvPr/>
          </p:nvCxnSpPr>
          <p:spPr>
            <a:xfrm>
              <a:off x="5449551" y="2131349"/>
              <a:ext cx="0" cy="552793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1487;p114">
              <a:extLst>
                <a:ext uri="{FF2B5EF4-FFF2-40B4-BE49-F238E27FC236}">
                  <a16:creationId xmlns:a16="http://schemas.microsoft.com/office/drawing/2014/main" id="{BB27D39A-A1C1-B8F8-573D-E4E789C292A0}"/>
                </a:ext>
              </a:extLst>
            </p:cNvPr>
            <p:cNvCxnSpPr/>
            <p:nvPr/>
          </p:nvCxnSpPr>
          <p:spPr>
            <a:xfrm flipH="1">
              <a:off x="5444390" y="2678988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1487;p114">
              <a:extLst>
                <a:ext uri="{FF2B5EF4-FFF2-40B4-BE49-F238E27FC236}">
                  <a16:creationId xmlns:a16="http://schemas.microsoft.com/office/drawing/2014/main" id="{957B74AB-D80F-C92C-9859-961DD1D42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6218" y="2129226"/>
              <a:ext cx="2282621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487;p114">
              <a:extLst>
                <a:ext uri="{FF2B5EF4-FFF2-40B4-BE49-F238E27FC236}">
                  <a16:creationId xmlns:a16="http://schemas.microsoft.com/office/drawing/2014/main" id="{AD02BCB1-E760-DCAE-D32F-6262CDE03547}"/>
                </a:ext>
              </a:extLst>
            </p:cNvPr>
            <p:cNvCxnSpPr/>
            <p:nvPr/>
          </p:nvCxnSpPr>
          <p:spPr>
            <a:xfrm flipH="1">
              <a:off x="5444390" y="2665360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0" name="Google Shape;898;p88">
            <a:extLst>
              <a:ext uri="{FF2B5EF4-FFF2-40B4-BE49-F238E27FC236}">
                <a16:creationId xmlns:a16="http://schemas.microsoft.com/office/drawing/2014/main" id="{0929B6A1-C545-F31B-D94E-2BC7FA3ED2A5}"/>
              </a:ext>
            </a:extLst>
          </p:cNvPr>
          <p:cNvSpPr txBox="1"/>
          <p:nvPr/>
        </p:nvSpPr>
        <p:spPr>
          <a:xfrm>
            <a:off x="6548214" y="3665859"/>
            <a:ext cx="289876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CA6EDB42-51DA-760D-EFE1-6C4BF0B8FB08}"/>
              </a:ext>
            </a:extLst>
          </p:cNvPr>
          <p:cNvGrpSpPr/>
          <p:nvPr/>
        </p:nvGrpSpPr>
        <p:grpSpPr>
          <a:xfrm>
            <a:off x="5436218" y="3123372"/>
            <a:ext cx="2282621" cy="552794"/>
            <a:chOff x="5436218" y="3583787"/>
            <a:chExt cx="2282621" cy="552794"/>
          </a:xfrm>
        </p:grpSpPr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EDCB7638-A3B2-E3EB-5696-18E2863A8C85}"/>
                </a:ext>
              </a:extLst>
            </p:cNvPr>
            <p:cNvSpPr/>
            <p:nvPr/>
          </p:nvSpPr>
          <p:spPr>
            <a:xfrm>
              <a:off x="5887406" y="3615936"/>
              <a:ext cx="1118049" cy="505761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5" name="Google Shape;1486;p114">
              <a:extLst>
                <a:ext uri="{FF2B5EF4-FFF2-40B4-BE49-F238E27FC236}">
                  <a16:creationId xmlns:a16="http://schemas.microsoft.com/office/drawing/2014/main" id="{4ACD4852-6601-73BE-169B-CDA845901DB3}"/>
                </a:ext>
              </a:extLst>
            </p:cNvPr>
            <p:cNvCxnSpPr>
              <a:cxnSpLocks/>
            </p:cNvCxnSpPr>
            <p:nvPr/>
          </p:nvCxnSpPr>
          <p:spPr>
            <a:xfrm>
              <a:off x="5449551" y="3583787"/>
              <a:ext cx="0" cy="552794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7" name="Google Shape;1487;p114">
              <a:extLst>
                <a:ext uri="{FF2B5EF4-FFF2-40B4-BE49-F238E27FC236}">
                  <a16:creationId xmlns:a16="http://schemas.microsoft.com/office/drawing/2014/main" id="{1311F097-F2F6-0566-5395-6AE169A0554A}"/>
                </a:ext>
              </a:extLst>
            </p:cNvPr>
            <p:cNvCxnSpPr/>
            <p:nvPr/>
          </p:nvCxnSpPr>
          <p:spPr>
            <a:xfrm flipH="1">
              <a:off x="5444390" y="4131427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487;p114">
              <a:extLst>
                <a:ext uri="{FF2B5EF4-FFF2-40B4-BE49-F238E27FC236}">
                  <a16:creationId xmlns:a16="http://schemas.microsoft.com/office/drawing/2014/main" id="{25FFBD11-900F-436E-44E8-AD23DD309124}"/>
                </a:ext>
              </a:extLst>
            </p:cNvPr>
            <p:cNvCxnSpPr/>
            <p:nvPr/>
          </p:nvCxnSpPr>
          <p:spPr>
            <a:xfrm flipH="1">
              <a:off x="5436218" y="3583787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487;p114">
              <a:extLst>
                <a:ext uri="{FF2B5EF4-FFF2-40B4-BE49-F238E27FC236}">
                  <a16:creationId xmlns:a16="http://schemas.microsoft.com/office/drawing/2014/main" id="{7A0D5206-5972-97AC-3E43-EDE8A752490F}"/>
                </a:ext>
              </a:extLst>
            </p:cNvPr>
            <p:cNvCxnSpPr/>
            <p:nvPr/>
          </p:nvCxnSpPr>
          <p:spPr>
            <a:xfrm flipH="1">
              <a:off x="5444390" y="4112868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8" name="Oval 1037">
            <a:extLst>
              <a:ext uri="{FF2B5EF4-FFF2-40B4-BE49-F238E27FC236}">
                <a16:creationId xmlns:a16="http://schemas.microsoft.com/office/drawing/2014/main" id="{563032D9-6CDD-0BCB-1C5C-D8AAFCDA90D7}"/>
              </a:ext>
            </a:extLst>
          </p:cNvPr>
          <p:cNvSpPr/>
          <p:nvPr/>
        </p:nvSpPr>
        <p:spPr>
          <a:xfrm>
            <a:off x="6548213" y="2082999"/>
            <a:ext cx="1236483" cy="64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Google Shape;898;p88">
            <a:extLst>
              <a:ext uri="{FF2B5EF4-FFF2-40B4-BE49-F238E27FC236}">
                <a16:creationId xmlns:a16="http://schemas.microsoft.com/office/drawing/2014/main" id="{B381EE2C-2CD7-A94B-98B4-2CEC03697C26}"/>
              </a:ext>
            </a:extLst>
          </p:cNvPr>
          <p:cNvSpPr txBox="1"/>
          <p:nvPr/>
        </p:nvSpPr>
        <p:spPr>
          <a:xfrm>
            <a:off x="6548214" y="2681768"/>
            <a:ext cx="289876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B73F4444-DCB8-81EB-6A9F-A698828A85C2}"/>
              </a:ext>
            </a:extLst>
          </p:cNvPr>
          <p:cNvSpPr/>
          <p:nvPr/>
        </p:nvSpPr>
        <p:spPr>
          <a:xfrm>
            <a:off x="2466572" y="2588206"/>
            <a:ext cx="1244161" cy="6311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Google Shape;898;p88">
            <a:extLst>
              <a:ext uri="{FF2B5EF4-FFF2-40B4-BE49-F238E27FC236}">
                <a16:creationId xmlns:a16="http://schemas.microsoft.com/office/drawing/2014/main" id="{F37A5499-B25A-34D3-035A-C17E1A263240}"/>
              </a:ext>
            </a:extLst>
          </p:cNvPr>
          <p:cNvSpPr txBox="1"/>
          <p:nvPr/>
        </p:nvSpPr>
        <p:spPr>
          <a:xfrm>
            <a:off x="3704252" y="3885714"/>
            <a:ext cx="158208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FF0000"/>
                </a:solidFill>
                <a:latin typeface="+mj-lt"/>
                <a:ea typeface="Montserrat"/>
                <a:cs typeface="+mj-lt"/>
                <a:sym typeface="Montserrat"/>
              </a:rPr>
              <a:t>A GPU can be allocated…</a:t>
            </a:r>
            <a:endParaRPr lang="en-US" sz="1200" i="0" u="none" strike="noStrike" cap="none" dirty="0">
              <a:solidFill>
                <a:srgbClr val="FF0000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1041" name="Google Shape;1486;p114">
            <a:extLst>
              <a:ext uri="{FF2B5EF4-FFF2-40B4-BE49-F238E27FC236}">
                <a16:creationId xmlns:a16="http://schemas.microsoft.com/office/drawing/2014/main" id="{430AB288-49E3-3162-A8C9-65301E407B41}"/>
              </a:ext>
            </a:extLst>
          </p:cNvPr>
          <p:cNvCxnSpPr>
            <a:cxnSpLocks/>
            <a:stCxn id="1039" idx="4"/>
            <a:endCxn id="1040" idx="1"/>
          </p:cNvCxnSpPr>
          <p:nvPr/>
        </p:nvCxnSpPr>
        <p:spPr>
          <a:xfrm>
            <a:off x="3088653" y="3219340"/>
            <a:ext cx="615599" cy="78179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486;p114">
            <a:extLst>
              <a:ext uri="{FF2B5EF4-FFF2-40B4-BE49-F238E27FC236}">
                <a16:creationId xmlns:a16="http://schemas.microsoft.com/office/drawing/2014/main" id="{473D4DE8-423E-3FF3-50E9-396F432459C0}"/>
              </a:ext>
            </a:extLst>
          </p:cNvPr>
          <p:cNvCxnSpPr>
            <a:cxnSpLocks/>
            <a:stCxn id="1038" idx="4"/>
            <a:endCxn id="1060" idx="3"/>
          </p:cNvCxnSpPr>
          <p:nvPr/>
        </p:nvCxnSpPr>
        <p:spPr>
          <a:xfrm flipH="1">
            <a:off x="5983054" y="2728162"/>
            <a:ext cx="1183401" cy="150940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0" name="Google Shape;898;p88">
            <a:extLst>
              <a:ext uri="{FF2B5EF4-FFF2-40B4-BE49-F238E27FC236}">
                <a16:creationId xmlns:a16="http://schemas.microsoft.com/office/drawing/2014/main" id="{5A8DECA6-983F-2EE0-2CDD-45A22E201405}"/>
              </a:ext>
            </a:extLst>
          </p:cNvPr>
          <p:cNvSpPr txBox="1"/>
          <p:nvPr/>
        </p:nvSpPr>
        <p:spPr>
          <a:xfrm>
            <a:off x="4864347" y="4122155"/>
            <a:ext cx="111870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FF0000"/>
                </a:solidFill>
                <a:latin typeface="+mj-lt"/>
                <a:ea typeface="Montserrat"/>
                <a:cs typeface="+mj-lt"/>
                <a:sym typeface="Montserrat"/>
              </a:rPr>
              <a:t>…but not utilized</a:t>
            </a:r>
            <a:endParaRPr lang="en-US" sz="1200" i="0" u="none" strike="noStrike" cap="none" dirty="0">
              <a:solidFill>
                <a:srgbClr val="FF0000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1BD3E3E5-0C51-ACE2-9D6C-BE5D3829DBDC}"/>
              </a:ext>
            </a:extLst>
          </p:cNvPr>
          <p:cNvSpPr txBox="1"/>
          <p:nvPr/>
        </p:nvSpPr>
        <p:spPr>
          <a:xfrm>
            <a:off x="4572000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use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while in allocated.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5300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Example of Utilization vs Allocation, with TensorFlow</a:t>
            </a:r>
            <a:endParaRPr lang="en-GB" dirty="0"/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006227"/>
            <a:ext cx="33370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By default, TensorFlow 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allocates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all GPU memory to itself, regardless of how much it needs. 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898B9A1C-0500-1174-62DE-7FB21C877148}"/>
              </a:ext>
            </a:extLst>
          </p:cNvPr>
          <p:cNvSpPr txBox="1"/>
          <p:nvPr/>
        </p:nvSpPr>
        <p:spPr>
          <a:xfrm>
            <a:off x="4583749" y="1006227"/>
            <a:ext cx="397298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Only by setting the TF_FORCE_GPU_ALLOW_GROWTH variable to true, will TensorFlow only allocate needed GPU memory.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BC98E4F-672E-375E-95EE-0AF835D7AE80}"/>
              </a:ext>
            </a:extLst>
          </p:cNvPr>
          <p:cNvGrpSpPr/>
          <p:nvPr/>
        </p:nvGrpSpPr>
        <p:grpSpPr>
          <a:xfrm>
            <a:off x="4572000" y="1499312"/>
            <a:ext cx="3162300" cy="266228"/>
            <a:chOff x="4502150" y="1967425"/>
            <a:chExt cx="3162300" cy="26622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FC9B70-18F0-22FD-FA54-EA79F2CC1D46}"/>
                </a:ext>
              </a:extLst>
            </p:cNvPr>
            <p:cNvSpPr/>
            <p:nvPr/>
          </p:nvSpPr>
          <p:spPr>
            <a:xfrm>
              <a:off x="4502150" y="1967425"/>
              <a:ext cx="3162300" cy="2662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Google Shape;898;p88">
              <a:extLst>
                <a:ext uri="{FF2B5EF4-FFF2-40B4-BE49-F238E27FC236}">
                  <a16:creationId xmlns:a16="http://schemas.microsoft.com/office/drawing/2014/main" id="{E4502C18-9981-52FB-E632-B6BEA93844CE}"/>
                </a:ext>
              </a:extLst>
            </p:cNvPr>
            <p:cNvSpPr txBox="1"/>
            <p:nvPr/>
          </p:nvSpPr>
          <p:spPr>
            <a:xfrm>
              <a:off x="4583750" y="1986037"/>
              <a:ext cx="301085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Montserrat"/>
                  <a:cs typeface="+mj-lt"/>
                  <a:sym typeface="Montserrat"/>
                </a:rPr>
                <a:t>export TF_FORCE_GPU_ALLOW_GROWTH=</a:t>
              </a:r>
              <a:r>
                <a:rPr lang="en-US" sz="1200" b="1" dirty="0">
                  <a:solidFill>
                    <a:schemeClr val="bg1"/>
                  </a:solidFill>
                  <a:latin typeface="+mj-lt"/>
                  <a:ea typeface="Montserrat"/>
                  <a:cs typeface="+mj-lt"/>
                  <a:sym typeface="Montserrat"/>
                </a:rPr>
                <a:t>true</a:t>
              </a:r>
            </a:p>
          </p:txBody>
        </p:sp>
      </p:grp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1D4D232-A2A4-81BC-184E-0E347108CEC2}"/>
              </a:ext>
            </a:extLst>
          </p:cNvPr>
          <p:cNvSpPr txBox="1"/>
          <p:nvPr/>
        </p:nvSpPr>
        <p:spPr>
          <a:xfrm>
            <a:off x="587269" y="1499312"/>
            <a:ext cx="33370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(default)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63" name="Picture 62" descr="Chart&#10;&#10;Description automatically generated">
            <a:extLst>
              <a:ext uri="{FF2B5EF4-FFF2-40B4-BE49-F238E27FC236}">
                <a16:creationId xmlns:a16="http://schemas.microsoft.com/office/drawing/2014/main" id="{F2F492B5-AF7E-CF10-704C-E712A4F6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64" y="1911981"/>
            <a:ext cx="2446034" cy="21220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13" name="Picture 512" descr="A picture containing chart&#10;&#10;Description automatically generated">
            <a:extLst>
              <a:ext uri="{FF2B5EF4-FFF2-40B4-BE49-F238E27FC236}">
                <a16:creationId xmlns:a16="http://schemas.microsoft.com/office/drawing/2014/main" id="{5626E34C-F8ED-F464-4E24-46271511F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87" y="1911981"/>
            <a:ext cx="2411791" cy="2121408"/>
          </a:xfrm>
          <a:prstGeom prst="rect">
            <a:avLst/>
          </a:prstGeom>
        </p:spPr>
      </p:pic>
      <p:sp>
        <p:nvSpPr>
          <p:cNvPr id="514" name="Oval 513">
            <a:extLst>
              <a:ext uri="{FF2B5EF4-FFF2-40B4-BE49-F238E27FC236}">
                <a16:creationId xmlns:a16="http://schemas.microsoft.com/office/drawing/2014/main" id="{AE4583D8-9D61-9334-351C-7E4E0F09C6CE}"/>
              </a:ext>
            </a:extLst>
          </p:cNvPr>
          <p:cNvSpPr/>
          <p:nvPr/>
        </p:nvSpPr>
        <p:spPr>
          <a:xfrm>
            <a:off x="6095958" y="3046837"/>
            <a:ext cx="1236483" cy="230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8D11929A-F8DB-6B03-D075-D9AB696F67FB}"/>
              </a:ext>
            </a:extLst>
          </p:cNvPr>
          <p:cNvSpPr/>
          <p:nvPr/>
        </p:nvSpPr>
        <p:spPr>
          <a:xfrm>
            <a:off x="2217517" y="2145137"/>
            <a:ext cx="1244161" cy="219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Google Shape;898;p88">
            <a:extLst>
              <a:ext uri="{FF2B5EF4-FFF2-40B4-BE49-F238E27FC236}">
                <a16:creationId xmlns:a16="http://schemas.microsoft.com/office/drawing/2014/main" id="{DF99D379-DEBB-0127-96DF-EC30742BBBD4}"/>
              </a:ext>
            </a:extLst>
          </p:cNvPr>
          <p:cNvSpPr txBox="1"/>
          <p:nvPr/>
        </p:nvSpPr>
        <p:spPr>
          <a:xfrm>
            <a:off x="3304094" y="4083604"/>
            <a:ext cx="194418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FF0000"/>
                </a:solidFill>
                <a:latin typeface="+mj-lt"/>
                <a:ea typeface="Montserrat"/>
                <a:cs typeface="+mj-lt"/>
                <a:sym typeface="Montserrat"/>
              </a:rPr>
              <a:t>One might think they are fully utilizing their GPU memory….</a:t>
            </a:r>
            <a:endParaRPr lang="en-US" sz="1200" i="0" u="none" strike="noStrike" cap="none" dirty="0">
              <a:solidFill>
                <a:srgbClr val="FF0000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19" name="Google Shape;1486;p114">
            <a:extLst>
              <a:ext uri="{FF2B5EF4-FFF2-40B4-BE49-F238E27FC236}">
                <a16:creationId xmlns:a16="http://schemas.microsoft.com/office/drawing/2014/main" id="{558D6DF7-D85A-1B02-6C10-B11F849C8872}"/>
              </a:ext>
            </a:extLst>
          </p:cNvPr>
          <p:cNvCxnSpPr>
            <a:cxnSpLocks/>
            <a:stCxn id="517" idx="4"/>
            <a:endCxn id="518" idx="1"/>
          </p:cNvCxnSpPr>
          <p:nvPr/>
        </p:nvCxnSpPr>
        <p:spPr>
          <a:xfrm>
            <a:off x="2839598" y="2364665"/>
            <a:ext cx="464496" cy="1940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1486;p114">
            <a:extLst>
              <a:ext uri="{FF2B5EF4-FFF2-40B4-BE49-F238E27FC236}">
                <a16:creationId xmlns:a16="http://schemas.microsoft.com/office/drawing/2014/main" id="{7813B066-A07A-3C89-851F-79F51FF4AC3C}"/>
              </a:ext>
            </a:extLst>
          </p:cNvPr>
          <p:cNvCxnSpPr>
            <a:cxnSpLocks/>
            <a:stCxn id="514" idx="4"/>
            <a:endCxn id="526" idx="3"/>
          </p:cNvCxnSpPr>
          <p:nvPr/>
        </p:nvCxnSpPr>
        <p:spPr>
          <a:xfrm flipH="1">
            <a:off x="6092284" y="3277669"/>
            <a:ext cx="621916" cy="1336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898;p88">
            <a:extLst>
              <a:ext uri="{FF2B5EF4-FFF2-40B4-BE49-F238E27FC236}">
                <a16:creationId xmlns:a16="http://schemas.microsoft.com/office/drawing/2014/main" id="{1AAA8FE7-CB58-24E6-E860-8DCAF0A09BF6}"/>
              </a:ext>
            </a:extLst>
          </p:cNvPr>
          <p:cNvSpPr txBox="1"/>
          <p:nvPr/>
        </p:nvSpPr>
        <p:spPr>
          <a:xfrm>
            <a:off x="4276184" y="4499053"/>
            <a:ext cx="1816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FF0000"/>
                </a:solidFill>
                <a:latin typeface="+mj-lt"/>
                <a:ea typeface="Montserrat"/>
                <a:cs typeface="+mj-lt"/>
                <a:sym typeface="Montserrat"/>
              </a:rPr>
              <a:t>…when in fact, they are not. </a:t>
            </a:r>
            <a:endParaRPr lang="en-US" sz="1200" i="0" u="none" strike="noStrike" cap="none" dirty="0">
              <a:solidFill>
                <a:srgbClr val="FF0000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0562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/>
        </p:nvSpPr>
        <p:spPr>
          <a:xfrm>
            <a:off x="362150" y="2257833"/>
            <a:ext cx="57930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Ideal GPU Utilization</a:t>
            </a:r>
          </a:p>
        </p:txBody>
      </p:sp>
    </p:spTree>
    <p:extLst>
      <p:ext uri="{BB962C8B-B14F-4D97-AF65-F5344CB8AC3E}">
        <p14:creationId xmlns:p14="http://schemas.microsoft.com/office/powerpoint/2010/main" val="365568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a perfect world…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644419" y="1903893"/>
            <a:ext cx="2523343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would </a:t>
            </a:r>
            <a:r>
              <a:rPr lang="en-US" sz="20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fully</a:t>
            </a:r>
            <a:r>
              <a:rPr lang="en-US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utilize </a:t>
            </a:r>
            <a:r>
              <a:rPr lang="en-US" sz="20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</a:t>
            </a:r>
            <a:r>
              <a:rPr lang="en-US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GPUs, at </a:t>
            </a:r>
            <a:r>
              <a:rPr lang="en-US" sz="20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 times.</a:t>
            </a:r>
            <a:endParaRPr sz="20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DDA407-085D-13AA-53CA-E9A6C4F3FBFC}"/>
              </a:ext>
            </a:extLst>
          </p:cNvPr>
          <p:cNvGrpSpPr/>
          <p:nvPr/>
        </p:nvGrpSpPr>
        <p:grpSpPr>
          <a:xfrm>
            <a:off x="3630544" y="1193468"/>
            <a:ext cx="2167755" cy="3007635"/>
            <a:chOff x="3630544" y="1193468"/>
            <a:chExt cx="2167755" cy="3007635"/>
          </a:xfrm>
        </p:grpSpPr>
        <p:sp>
          <p:nvSpPr>
            <p:cNvPr id="16" name="Google Shape;898;p88">
              <a:extLst>
                <a:ext uri="{FF2B5EF4-FFF2-40B4-BE49-F238E27FC236}">
                  <a16:creationId xmlns:a16="http://schemas.microsoft.com/office/drawing/2014/main" id="{617C5FDE-CAF1-8E26-437F-7D242C4002C6}"/>
                </a:ext>
              </a:extLst>
            </p:cNvPr>
            <p:cNvSpPr txBox="1"/>
            <p:nvPr/>
          </p:nvSpPr>
          <p:spPr>
            <a:xfrm>
              <a:off x="4805953" y="4006793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31" name="Google Shape;898;p88">
              <a:extLst>
                <a:ext uri="{FF2B5EF4-FFF2-40B4-BE49-F238E27FC236}">
                  <a16:creationId xmlns:a16="http://schemas.microsoft.com/office/drawing/2014/main" id="{77592530-F1E0-9E9E-0455-1FAC25DCDA6D}"/>
                </a:ext>
              </a:extLst>
            </p:cNvPr>
            <p:cNvSpPr txBox="1"/>
            <p:nvPr/>
          </p:nvSpPr>
          <p:spPr>
            <a:xfrm>
              <a:off x="3630544" y="1193468"/>
              <a:ext cx="1511393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Utilization over time</a:t>
              </a:r>
            </a:p>
          </p:txBody>
        </p:sp>
        <p:grpSp>
          <p:nvGrpSpPr>
            <p:cNvPr id="3186" name="Group 3185">
              <a:extLst>
                <a:ext uri="{FF2B5EF4-FFF2-40B4-BE49-F238E27FC236}">
                  <a16:creationId xmlns:a16="http://schemas.microsoft.com/office/drawing/2014/main" id="{A22BDCA7-872C-BF1B-2CEA-AA49D08F1D67}"/>
                </a:ext>
              </a:extLst>
            </p:cNvPr>
            <p:cNvGrpSpPr/>
            <p:nvPr/>
          </p:nvGrpSpPr>
          <p:grpSpPr>
            <a:xfrm>
              <a:off x="3774239" y="1917286"/>
              <a:ext cx="2024060" cy="404121"/>
              <a:chOff x="662943" y="2284916"/>
              <a:chExt cx="2024060" cy="404121"/>
            </a:xfrm>
          </p:grpSpPr>
          <p:sp>
            <p:nvSpPr>
              <p:cNvPr id="5" name="Google Shape;898;p88">
                <a:extLst>
                  <a:ext uri="{FF2B5EF4-FFF2-40B4-BE49-F238E27FC236}">
                    <a16:creationId xmlns:a16="http://schemas.microsoft.com/office/drawing/2014/main" id="{708C6002-AFA9-8C9B-E76F-32D2754B026D}"/>
                  </a:ext>
                </a:extLst>
              </p:cNvPr>
              <p:cNvSpPr txBox="1"/>
              <p:nvPr/>
            </p:nvSpPr>
            <p:spPr>
              <a:xfrm>
                <a:off x="662943" y="2284916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  <p:grpSp>
            <p:nvGrpSpPr>
              <p:cNvPr id="3182" name="Group 3181">
                <a:extLst>
                  <a:ext uri="{FF2B5EF4-FFF2-40B4-BE49-F238E27FC236}">
                    <a16:creationId xmlns:a16="http://schemas.microsoft.com/office/drawing/2014/main" id="{4E67DAB7-F11C-D14D-8A8F-2EECAF794999}"/>
                  </a:ext>
                </a:extLst>
              </p:cNvPr>
              <p:cNvGrpSpPr/>
              <p:nvPr/>
            </p:nvGrpSpPr>
            <p:grpSpPr>
              <a:xfrm>
                <a:off x="1002031" y="2322250"/>
                <a:ext cx="1684972" cy="366787"/>
                <a:chOff x="1002031" y="2144208"/>
                <a:chExt cx="1684972" cy="544830"/>
              </a:xfrm>
            </p:grpSpPr>
            <p:sp>
              <p:nvSpPr>
                <p:cNvPr id="3178" name="Freeform: Shape 3177">
                  <a:extLst>
                    <a:ext uri="{FF2B5EF4-FFF2-40B4-BE49-F238E27FC236}">
                      <a16:creationId xmlns:a16="http://schemas.microsoft.com/office/drawing/2014/main" id="{654F0396-5E79-3097-88F6-C20A5F61B104}"/>
                    </a:ext>
                  </a:extLst>
                </p:cNvPr>
                <p:cNvSpPr/>
                <p:nvPr/>
              </p:nvSpPr>
              <p:spPr>
                <a:xfrm>
                  <a:off x="1017587" y="2175894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" name="Google Shape;1486;p114">
                  <a:extLst>
                    <a:ext uri="{FF2B5EF4-FFF2-40B4-BE49-F238E27FC236}">
                      <a16:creationId xmlns:a16="http://schemas.microsoft.com/office/drawing/2014/main" id="{939F22DD-05E6-BDCF-9F86-D570F24DF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14420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" name="Google Shape;1487;p114">
                  <a:extLst>
                    <a:ext uri="{FF2B5EF4-FFF2-40B4-BE49-F238E27FC236}">
                      <a16:creationId xmlns:a16="http://schemas.microsoft.com/office/drawing/2014/main" id="{9EE29D76-B99C-8C3C-C7AB-0DEEE40F2D1E}"/>
                    </a:ext>
                  </a:extLst>
                </p:cNvPr>
                <p:cNvCxnSpPr/>
                <p:nvPr/>
              </p:nvCxnSpPr>
              <p:spPr>
                <a:xfrm flipH="1">
                  <a:off x="1008063" y="268395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2" name="Google Shape;1487;p114">
                  <a:extLst>
                    <a:ext uri="{FF2B5EF4-FFF2-40B4-BE49-F238E27FC236}">
                      <a16:creationId xmlns:a16="http://schemas.microsoft.com/office/drawing/2014/main" id="{1B09568E-9268-C255-9BD8-45CB1D02400F}"/>
                    </a:ext>
                  </a:extLst>
                </p:cNvPr>
                <p:cNvCxnSpPr/>
                <p:nvPr/>
              </p:nvCxnSpPr>
              <p:spPr>
                <a:xfrm flipH="1">
                  <a:off x="1002031" y="214420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5" name="Group 3184">
              <a:extLst>
                <a:ext uri="{FF2B5EF4-FFF2-40B4-BE49-F238E27FC236}">
                  <a16:creationId xmlns:a16="http://schemas.microsoft.com/office/drawing/2014/main" id="{82E2D89C-7E3D-C408-676D-E6CA24F221A8}"/>
                </a:ext>
              </a:extLst>
            </p:cNvPr>
            <p:cNvGrpSpPr/>
            <p:nvPr/>
          </p:nvGrpSpPr>
          <p:grpSpPr>
            <a:xfrm>
              <a:off x="3774239" y="1485998"/>
              <a:ext cx="2024060" cy="421315"/>
              <a:chOff x="662943" y="1623280"/>
              <a:chExt cx="2024060" cy="421315"/>
            </a:xfrm>
          </p:grpSpPr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C5B6F3BA-C19D-C67F-578B-8A3A03E93431}"/>
                  </a:ext>
                </a:extLst>
              </p:cNvPr>
              <p:cNvSpPr txBox="1"/>
              <p:nvPr/>
            </p:nvSpPr>
            <p:spPr>
              <a:xfrm>
                <a:off x="662943" y="1623280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  <p:grpSp>
            <p:nvGrpSpPr>
              <p:cNvPr id="3181" name="Group 3180">
                <a:extLst>
                  <a:ext uri="{FF2B5EF4-FFF2-40B4-BE49-F238E27FC236}">
                    <a16:creationId xmlns:a16="http://schemas.microsoft.com/office/drawing/2014/main" id="{5521D4CF-F9DD-79F0-704B-B56F6D67CCD3}"/>
                  </a:ext>
                </a:extLst>
              </p:cNvPr>
              <p:cNvGrpSpPr/>
              <p:nvPr/>
            </p:nvGrpSpPr>
            <p:grpSpPr>
              <a:xfrm>
                <a:off x="1002031" y="1676400"/>
                <a:ext cx="1684972" cy="368195"/>
                <a:chOff x="1002031" y="1497674"/>
                <a:chExt cx="1684972" cy="546922"/>
              </a:xfrm>
            </p:grpSpPr>
            <p:sp>
              <p:nvSpPr>
                <p:cNvPr id="3176" name="Freeform: Shape 3175">
                  <a:extLst>
                    <a:ext uri="{FF2B5EF4-FFF2-40B4-BE49-F238E27FC236}">
                      <a16:creationId xmlns:a16="http://schemas.microsoft.com/office/drawing/2014/main" id="{71431F0C-0E7C-AB96-D4F0-5A530C8B2567}"/>
                    </a:ext>
                  </a:extLst>
                </p:cNvPr>
                <p:cNvSpPr/>
                <p:nvPr/>
              </p:nvSpPr>
              <p:spPr>
                <a:xfrm>
                  <a:off x="1017587" y="1530350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9" name="Google Shape;1486;p114">
                  <a:extLst>
                    <a:ext uri="{FF2B5EF4-FFF2-40B4-BE49-F238E27FC236}">
                      <a16:creationId xmlns:a16="http://schemas.microsoft.com/office/drawing/2014/main" id="{6DD581F1-AE38-07AD-D555-8B553B932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1499766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1487;p114">
                  <a:extLst>
                    <a:ext uri="{FF2B5EF4-FFF2-40B4-BE49-F238E27FC236}">
                      <a16:creationId xmlns:a16="http://schemas.microsoft.com/office/drawing/2014/main" id="{E7DFC403-9AA2-7A0A-0CB8-8EEE4234292C}"/>
                    </a:ext>
                  </a:extLst>
                </p:cNvPr>
                <p:cNvCxnSpPr/>
                <p:nvPr/>
              </p:nvCxnSpPr>
              <p:spPr>
                <a:xfrm flipH="1">
                  <a:off x="1008063" y="2039516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3" name="Google Shape;1487;p114">
                  <a:extLst>
                    <a:ext uri="{FF2B5EF4-FFF2-40B4-BE49-F238E27FC236}">
                      <a16:creationId xmlns:a16="http://schemas.microsoft.com/office/drawing/2014/main" id="{3D64859F-69BE-F86F-51F8-FEF753F44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2031" y="1497674"/>
                  <a:ext cx="1684972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7" name="Group 3186">
              <a:extLst>
                <a:ext uri="{FF2B5EF4-FFF2-40B4-BE49-F238E27FC236}">
                  <a16:creationId xmlns:a16="http://schemas.microsoft.com/office/drawing/2014/main" id="{27C47D4E-4211-3701-8B34-F57698F5F3A7}"/>
                </a:ext>
              </a:extLst>
            </p:cNvPr>
            <p:cNvGrpSpPr/>
            <p:nvPr/>
          </p:nvGrpSpPr>
          <p:grpSpPr>
            <a:xfrm>
              <a:off x="3775829" y="2314721"/>
              <a:ext cx="2022470" cy="410884"/>
              <a:chOff x="664533" y="2854668"/>
              <a:chExt cx="2022470" cy="410884"/>
            </a:xfrm>
          </p:grpSpPr>
          <p:sp>
            <p:nvSpPr>
              <p:cNvPr id="46" name="Google Shape;898;p88">
                <a:extLst>
                  <a:ext uri="{FF2B5EF4-FFF2-40B4-BE49-F238E27FC236}">
                    <a16:creationId xmlns:a16="http://schemas.microsoft.com/office/drawing/2014/main" id="{D0276505-D758-0F00-792F-F3598A51137A}"/>
                  </a:ext>
                </a:extLst>
              </p:cNvPr>
              <p:cNvSpPr txBox="1"/>
              <p:nvPr/>
            </p:nvSpPr>
            <p:spPr>
              <a:xfrm>
                <a:off x="664533" y="2854668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  <p:grpSp>
            <p:nvGrpSpPr>
              <p:cNvPr id="3183" name="Group 3182">
                <a:extLst>
                  <a:ext uri="{FF2B5EF4-FFF2-40B4-BE49-F238E27FC236}">
                    <a16:creationId xmlns:a16="http://schemas.microsoft.com/office/drawing/2014/main" id="{1B9EFB85-2B1A-5808-8CB9-20230B8AC5CE}"/>
                  </a:ext>
                </a:extLst>
              </p:cNvPr>
              <p:cNvGrpSpPr/>
              <p:nvPr/>
            </p:nvGrpSpPr>
            <p:grpSpPr>
              <a:xfrm>
                <a:off x="1002031" y="2898765"/>
                <a:ext cx="1684972" cy="366787"/>
                <a:chOff x="1002031" y="2720723"/>
                <a:chExt cx="1684972" cy="544830"/>
              </a:xfrm>
            </p:grpSpPr>
            <p:sp>
              <p:nvSpPr>
                <p:cNvPr id="3179" name="Freeform: Shape 3178">
                  <a:extLst>
                    <a:ext uri="{FF2B5EF4-FFF2-40B4-BE49-F238E27FC236}">
                      <a16:creationId xmlns:a16="http://schemas.microsoft.com/office/drawing/2014/main" id="{B2B632FE-079B-5DC0-9E55-F5A889379F28}"/>
                    </a:ext>
                  </a:extLst>
                </p:cNvPr>
                <p:cNvSpPr/>
                <p:nvPr/>
              </p:nvSpPr>
              <p:spPr>
                <a:xfrm>
                  <a:off x="1017587" y="2749143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7" name="Google Shape;1486;p114">
                  <a:extLst>
                    <a:ext uri="{FF2B5EF4-FFF2-40B4-BE49-F238E27FC236}">
                      <a16:creationId xmlns:a16="http://schemas.microsoft.com/office/drawing/2014/main" id="{64D12D42-2296-DE64-1837-190D9917F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720723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1487;p114">
                  <a:extLst>
                    <a:ext uri="{FF2B5EF4-FFF2-40B4-BE49-F238E27FC236}">
                      <a16:creationId xmlns:a16="http://schemas.microsoft.com/office/drawing/2014/main" id="{F82E7A85-1C7B-8866-2F15-1EDCB6BEB857}"/>
                    </a:ext>
                  </a:extLst>
                </p:cNvPr>
                <p:cNvCxnSpPr/>
                <p:nvPr/>
              </p:nvCxnSpPr>
              <p:spPr>
                <a:xfrm flipH="1">
                  <a:off x="1008063" y="326047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4" name="Google Shape;1487;p114">
                  <a:extLst>
                    <a:ext uri="{FF2B5EF4-FFF2-40B4-BE49-F238E27FC236}">
                      <a16:creationId xmlns:a16="http://schemas.microsoft.com/office/drawing/2014/main" id="{13F6EE3A-5E77-C362-A134-A3483EE47A26}"/>
                    </a:ext>
                  </a:extLst>
                </p:cNvPr>
                <p:cNvCxnSpPr/>
                <p:nvPr/>
              </p:nvCxnSpPr>
              <p:spPr>
                <a:xfrm flipH="1">
                  <a:off x="1002031" y="272072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8" name="Group 3187">
              <a:extLst>
                <a:ext uri="{FF2B5EF4-FFF2-40B4-BE49-F238E27FC236}">
                  <a16:creationId xmlns:a16="http://schemas.microsoft.com/office/drawing/2014/main" id="{C53F5901-270D-5444-DBC0-682DE67E24A6}"/>
                </a:ext>
              </a:extLst>
            </p:cNvPr>
            <p:cNvGrpSpPr/>
            <p:nvPr/>
          </p:nvGrpSpPr>
          <p:grpSpPr>
            <a:xfrm>
              <a:off x="3774239" y="2725604"/>
              <a:ext cx="2024060" cy="407669"/>
              <a:chOff x="662943" y="3472408"/>
              <a:chExt cx="2024060" cy="407669"/>
            </a:xfrm>
          </p:grpSpPr>
          <p:sp>
            <p:nvSpPr>
              <p:cNvPr id="15" name="Google Shape;898;p88">
                <a:extLst>
                  <a:ext uri="{FF2B5EF4-FFF2-40B4-BE49-F238E27FC236}">
                    <a16:creationId xmlns:a16="http://schemas.microsoft.com/office/drawing/2014/main" id="{C528EB48-5531-9BA8-5A43-D27927958CA5}"/>
                  </a:ext>
                </a:extLst>
              </p:cNvPr>
              <p:cNvSpPr txBox="1"/>
              <p:nvPr/>
            </p:nvSpPr>
            <p:spPr>
              <a:xfrm>
                <a:off x="662943" y="3472408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  <p:grpSp>
            <p:nvGrpSpPr>
              <p:cNvPr id="3184" name="Group 3183">
                <a:extLst>
                  <a:ext uri="{FF2B5EF4-FFF2-40B4-BE49-F238E27FC236}">
                    <a16:creationId xmlns:a16="http://schemas.microsoft.com/office/drawing/2014/main" id="{490EDAFD-BDF8-FED7-5F84-0A4F50F8AFA3}"/>
                  </a:ext>
                </a:extLst>
              </p:cNvPr>
              <p:cNvGrpSpPr/>
              <p:nvPr/>
            </p:nvGrpSpPr>
            <p:grpSpPr>
              <a:xfrm>
                <a:off x="1002031" y="3513290"/>
                <a:ext cx="1684972" cy="366787"/>
                <a:chOff x="1002031" y="3335248"/>
                <a:chExt cx="1684972" cy="544830"/>
              </a:xfrm>
            </p:grpSpPr>
            <p:sp>
              <p:nvSpPr>
                <p:cNvPr id="3180" name="Freeform: Shape 3179">
                  <a:extLst>
                    <a:ext uri="{FF2B5EF4-FFF2-40B4-BE49-F238E27FC236}">
                      <a16:creationId xmlns:a16="http://schemas.microsoft.com/office/drawing/2014/main" id="{BD4925A4-1D95-BCA9-3E97-B7C631E8375D}"/>
                    </a:ext>
                  </a:extLst>
                </p:cNvPr>
                <p:cNvSpPr/>
                <p:nvPr/>
              </p:nvSpPr>
              <p:spPr>
                <a:xfrm>
                  <a:off x="1017587" y="3363667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8" name="Google Shape;1486;p114">
                  <a:extLst>
                    <a:ext uri="{FF2B5EF4-FFF2-40B4-BE49-F238E27FC236}">
                      <a16:creationId xmlns:a16="http://schemas.microsoft.com/office/drawing/2014/main" id="{18ADB86E-7023-6A18-CC62-92E2060BA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333524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487;p114">
                  <a:extLst>
                    <a:ext uri="{FF2B5EF4-FFF2-40B4-BE49-F238E27FC236}">
                      <a16:creationId xmlns:a16="http://schemas.microsoft.com/office/drawing/2014/main" id="{F2EDB1BB-BCD5-5085-E6EB-1DDAD5AEAC77}"/>
                    </a:ext>
                  </a:extLst>
                </p:cNvPr>
                <p:cNvCxnSpPr/>
                <p:nvPr/>
              </p:nvCxnSpPr>
              <p:spPr>
                <a:xfrm flipH="1">
                  <a:off x="1008063" y="387499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5" name="Google Shape;1487;p114">
                  <a:extLst>
                    <a:ext uri="{FF2B5EF4-FFF2-40B4-BE49-F238E27FC236}">
                      <a16:creationId xmlns:a16="http://schemas.microsoft.com/office/drawing/2014/main" id="{E41A3E47-F6C8-0768-92F6-91A5B25BEAB6}"/>
                    </a:ext>
                  </a:extLst>
                </p:cNvPr>
                <p:cNvCxnSpPr/>
                <p:nvPr/>
              </p:nvCxnSpPr>
              <p:spPr>
                <a:xfrm flipH="1">
                  <a:off x="1002031" y="333524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26" name="Group 3325">
              <a:extLst>
                <a:ext uri="{FF2B5EF4-FFF2-40B4-BE49-F238E27FC236}">
                  <a16:creationId xmlns:a16="http://schemas.microsoft.com/office/drawing/2014/main" id="{BF276F4E-CE01-0C89-6B71-06A913EEF3D7}"/>
                </a:ext>
              </a:extLst>
            </p:cNvPr>
            <p:cNvGrpSpPr/>
            <p:nvPr/>
          </p:nvGrpSpPr>
          <p:grpSpPr>
            <a:xfrm>
              <a:off x="3868516" y="3552569"/>
              <a:ext cx="1909091" cy="409904"/>
              <a:chOff x="907558" y="4148892"/>
              <a:chExt cx="1909091" cy="409904"/>
            </a:xfrm>
          </p:grpSpPr>
          <p:grpSp>
            <p:nvGrpSpPr>
              <p:cNvPr id="3323" name="Group 3322">
                <a:extLst>
                  <a:ext uri="{FF2B5EF4-FFF2-40B4-BE49-F238E27FC236}">
                    <a16:creationId xmlns:a16="http://schemas.microsoft.com/office/drawing/2014/main" id="{3DFB9237-7750-A2C9-5236-6D88CC584870}"/>
                  </a:ext>
                </a:extLst>
              </p:cNvPr>
              <p:cNvGrpSpPr/>
              <p:nvPr/>
            </p:nvGrpSpPr>
            <p:grpSpPr>
              <a:xfrm>
                <a:off x="1145758" y="4192011"/>
                <a:ext cx="1651000" cy="366785"/>
                <a:chOff x="1145758" y="4202506"/>
                <a:chExt cx="1651000" cy="335580"/>
              </a:xfrm>
            </p:grpSpPr>
            <p:sp>
              <p:nvSpPr>
                <p:cNvPr id="3308" name="Freeform: Shape 3307">
                  <a:extLst>
                    <a:ext uri="{FF2B5EF4-FFF2-40B4-BE49-F238E27FC236}">
                      <a16:creationId xmlns:a16="http://schemas.microsoft.com/office/drawing/2014/main" id="{CE9BFD5A-B36E-A4DE-6AE5-778F077CD29A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22" name="Group 3321">
                  <a:extLst>
                    <a:ext uri="{FF2B5EF4-FFF2-40B4-BE49-F238E27FC236}">
                      <a16:creationId xmlns:a16="http://schemas.microsoft.com/office/drawing/2014/main" id="{74E0A0DF-B735-1A4A-FD72-C5BDA714C196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3309" name="Freeform: Shape 3308">
                    <a:extLst>
                      <a:ext uri="{FF2B5EF4-FFF2-40B4-BE49-F238E27FC236}">
                        <a16:creationId xmlns:a16="http://schemas.microsoft.com/office/drawing/2014/main" id="{09ACD003-2E5D-FE35-693D-6D2E7C90A893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2" name="Freeform: Shape 3311">
                    <a:extLst>
                      <a:ext uri="{FF2B5EF4-FFF2-40B4-BE49-F238E27FC236}">
                        <a16:creationId xmlns:a16="http://schemas.microsoft.com/office/drawing/2014/main" id="{AC018DC1-A9CB-3A50-4C43-952E2614CCAF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321" name="Group 3320">
                  <a:extLst>
                    <a:ext uri="{FF2B5EF4-FFF2-40B4-BE49-F238E27FC236}">
                      <a16:creationId xmlns:a16="http://schemas.microsoft.com/office/drawing/2014/main" id="{BA1F6B70-C0E6-5DA5-C549-CA3A7DDA8EDF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3310" name="Freeform: Shape 3309">
                    <a:extLst>
                      <a:ext uri="{FF2B5EF4-FFF2-40B4-BE49-F238E27FC236}">
                        <a16:creationId xmlns:a16="http://schemas.microsoft.com/office/drawing/2014/main" id="{88D95C38-9EA2-65AC-5F3B-D698477A95E2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3" name="Freeform: Shape 3312">
                    <a:extLst>
                      <a:ext uri="{FF2B5EF4-FFF2-40B4-BE49-F238E27FC236}">
                        <a16:creationId xmlns:a16="http://schemas.microsoft.com/office/drawing/2014/main" id="{589A7710-108D-1A1A-E33C-42613DFA40B4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4" name="Freeform: Shape 3313">
                    <a:extLst>
                      <a:ext uri="{FF2B5EF4-FFF2-40B4-BE49-F238E27FC236}">
                        <a16:creationId xmlns:a16="http://schemas.microsoft.com/office/drawing/2014/main" id="{BE9109E9-FC32-C0E6-53DE-39A3F4B747C3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320" name="Group 3319">
                  <a:extLst>
                    <a:ext uri="{FF2B5EF4-FFF2-40B4-BE49-F238E27FC236}">
                      <a16:creationId xmlns:a16="http://schemas.microsoft.com/office/drawing/2014/main" id="{D8F90336-71D0-BEA6-E9EB-2993A9FD23D4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3311" name="Freeform: Shape 3310">
                    <a:extLst>
                      <a:ext uri="{FF2B5EF4-FFF2-40B4-BE49-F238E27FC236}">
                        <a16:creationId xmlns:a16="http://schemas.microsoft.com/office/drawing/2014/main" id="{E50CC91E-6A5A-BA8D-EFAF-750D38081B1C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5" name="Freeform: Shape 3314">
                    <a:extLst>
                      <a:ext uri="{FF2B5EF4-FFF2-40B4-BE49-F238E27FC236}">
                        <a16:creationId xmlns:a16="http://schemas.microsoft.com/office/drawing/2014/main" id="{CE89E979-6EBE-50F3-1D5B-7AD469141B93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8" name="Freeform: Shape 3317">
                    <a:extLst>
                      <a:ext uri="{FF2B5EF4-FFF2-40B4-BE49-F238E27FC236}">
                        <a16:creationId xmlns:a16="http://schemas.microsoft.com/office/drawing/2014/main" id="{B2014D5C-AC7C-7856-725E-05717EE2CB4B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9" name="Freeform: Shape 3318">
                    <a:extLst>
                      <a:ext uri="{FF2B5EF4-FFF2-40B4-BE49-F238E27FC236}">
                        <a16:creationId xmlns:a16="http://schemas.microsoft.com/office/drawing/2014/main" id="{92329ADD-02AB-1A6B-0F24-72ECBC61C4AC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3291" name="Google Shape;898;p88">
                <a:extLst>
                  <a:ext uri="{FF2B5EF4-FFF2-40B4-BE49-F238E27FC236}">
                    <a16:creationId xmlns:a16="http://schemas.microsoft.com/office/drawing/2014/main" id="{D2687954-0C38-7996-00FD-57440CFE5CA1}"/>
                  </a:ext>
                </a:extLst>
              </p:cNvPr>
              <p:cNvSpPr txBox="1"/>
              <p:nvPr/>
            </p:nvSpPr>
            <p:spPr>
              <a:xfrm>
                <a:off x="907558" y="4148892"/>
                <a:ext cx="263041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3292" name="Group 3291">
                <a:extLst>
                  <a:ext uri="{FF2B5EF4-FFF2-40B4-BE49-F238E27FC236}">
                    <a16:creationId xmlns:a16="http://schemas.microsoft.com/office/drawing/2014/main" id="{DCC88589-C8FA-7C05-CB3C-653897136C29}"/>
                  </a:ext>
                </a:extLst>
              </p:cNvPr>
              <p:cNvGrpSpPr/>
              <p:nvPr/>
            </p:nvGrpSpPr>
            <p:grpSpPr>
              <a:xfrm>
                <a:off x="1131677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293" name="Google Shape;1486;p114">
                  <a:extLst>
                    <a:ext uri="{FF2B5EF4-FFF2-40B4-BE49-F238E27FC236}">
                      <a16:creationId xmlns:a16="http://schemas.microsoft.com/office/drawing/2014/main" id="{17910480-B836-05ED-18BF-D3C05ABF66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4" name="Google Shape;1487;p114">
                  <a:extLst>
                    <a:ext uri="{FF2B5EF4-FFF2-40B4-BE49-F238E27FC236}">
                      <a16:creationId xmlns:a16="http://schemas.microsoft.com/office/drawing/2014/main" id="{5F007EA9-67B2-7182-F7E9-23F2414C7CDF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5" name="Google Shape;1487;p114">
                  <a:extLst>
                    <a:ext uri="{FF2B5EF4-FFF2-40B4-BE49-F238E27FC236}">
                      <a16:creationId xmlns:a16="http://schemas.microsoft.com/office/drawing/2014/main" id="{4FBE56FB-0141-CEA6-5122-06B048E53F5F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96" name="Freeform: Shape 3295">
                <a:extLst>
                  <a:ext uri="{FF2B5EF4-FFF2-40B4-BE49-F238E27FC236}">
                    <a16:creationId xmlns:a16="http://schemas.microsoft.com/office/drawing/2014/main" id="{08362D96-5CEB-0E2A-347F-3AAC76B841E6}"/>
                  </a:ext>
                </a:extLst>
              </p:cNvPr>
              <p:cNvSpPr/>
              <p:nvPr/>
            </p:nvSpPr>
            <p:spPr>
              <a:xfrm>
                <a:off x="1146820" y="422766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28" name="Straight Connector 3327">
              <a:extLst>
                <a:ext uri="{FF2B5EF4-FFF2-40B4-BE49-F238E27FC236}">
                  <a16:creationId xmlns:a16="http://schemas.microsoft.com/office/drawing/2014/main" id="{9C72D97A-9EE6-DE01-98D0-7F88B98C12B3}"/>
                </a:ext>
              </a:extLst>
            </p:cNvPr>
            <p:cNvCxnSpPr>
              <a:cxnSpLocks/>
            </p:cNvCxnSpPr>
            <p:nvPr/>
          </p:nvCxnSpPr>
          <p:spPr>
            <a:xfrm>
              <a:off x="3774239" y="3368956"/>
              <a:ext cx="2018028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37" name="Google Shape;898;p88">
            <a:extLst>
              <a:ext uri="{FF2B5EF4-FFF2-40B4-BE49-F238E27FC236}">
                <a16:creationId xmlns:a16="http://schemas.microsoft.com/office/drawing/2014/main" id="{7C20DE58-3272-7251-0804-963CFB03886C}"/>
              </a:ext>
            </a:extLst>
          </p:cNvPr>
          <p:cNvSpPr txBox="1"/>
          <p:nvPr/>
        </p:nvSpPr>
        <p:spPr>
          <a:xfrm>
            <a:off x="6210964" y="3395970"/>
            <a:ext cx="2682980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Therefore, our metric of interest is: 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Average GPU utilization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 time</a:t>
            </a:r>
            <a:endParaRPr b="1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338" name="Left Brace 3337">
            <a:extLst>
              <a:ext uri="{FF2B5EF4-FFF2-40B4-BE49-F238E27FC236}">
                <a16:creationId xmlns:a16="http://schemas.microsoft.com/office/drawing/2014/main" id="{D5A5A19F-70FE-B8AB-780A-12CDD8A49ED0}"/>
              </a:ext>
            </a:extLst>
          </p:cNvPr>
          <p:cNvSpPr/>
          <p:nvPr/>
        </p:nvSpPr>
        <p:spPr>
          <a:xfrm>
            <a:off x="3313047" y="1539118"/>
            <a:ext cx="317497" cy="1590735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9" name="Left Brace 3338">
            <a:extLst>
              <a:ext uri="{FF2B5EF4-FFF2-40B4-BE49-F238E27FC236}">
                <a16:creationId xmlns:a16="http://schemas.microsoft.com/office/drawing/2014/main" id="{EDC37C39-4183-78B4-4AFF-73819BE8906C}"/>
              </a:ext>
            </a:extLst>
          </p:cNvPr>
          <p:cNvSpPr/>
          <p:nvPr/>
        </p:nvSpPr>
        <p:spPr>
          <a:xfrm rot="10800000">
            <a:off x="5896647" y="3559298"/>
            <a:ext cx="183213" cy="404053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/>
        </p:nvSpPr>
        <p:spPr>
          <a:xfrm>
            <a:off x="362150" y="2257833"/>
            <a:ext cx="57930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Sub-optimal GPU Utilization</a:t>
            </a:r>
          </a:p>
        </p:txBody>
      </p:sp>
    </p:spTree>
    <p:extLst>
      <p:ext uri="{BB962C8B-B14F-4D97-AF65-F5344CB8AC3E}">
        <p14:creationId xmlns:p14="http://schemas.microsoft.com/office/powerpoint/2010/main" val="363831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real life…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GPUs are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ridiculously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underutilized! Avg Util Over Time is almost always less than 10%! Why?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089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1281;p110"/>
          <p:cNvGrpSpPr/>
          <p:nvPr/>
        </p:nvGrpSpPr>
        <p:grpSpPr>
          <a:xfrm>
            <a:off x="4572000" y="1617642"/>
            <a:ext cx="3584163" cy="2389369"/>
            <a:chOff x="3882859" y="1464604"/>
            <a:chExt cx="4146104" cy="2763986"/>
          </a:xfrm>
        </p:grpSpPr>
        <p:grpSp>
          <p:nvGrpSpPr>
            <p:cNvPr id="342" name="Google Shape;1282;p110"/>
            <p:cNvGrpSpPr/>
            <p:nvPr/>
          </p:nvGrpSpPr>
          <p:grpSpPr>
            <a:xfrm>
              <a:off x="3882859" y="1464604"/>
              <a:ext cx="4146104" cy="2763986"/>
              <a:chOff x="1523999" y="539749"/>
              <a:chExt cx="4982100" cy="3321300"/>
            </a:xfrm>
          </p:grpSpPr>
          <p:pic>
            <p:nvPicPr>
              <p:cNvPr id="355" name="Google Shape;1283;p110"/>
              <p:cNvPicPr preferRelativeResize="0"/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1523999" y="539749"/>
                <a:ext cx="4982100" cy="3321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" name="Google Shape;1284;p110"/>
              <p:cNvSpPr/>
              <p:nvPr/>
            </p:nvSpPr>
            <p:spPr>
              <a:xfrm>
                <a:off x="3218914" y="1865937"/>
                <a:ext cx="1600563" cy="71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1000" b="1" i="0" u="none" strike="noStrike" cap="none" dirty="0">
                    <a:solidFill>
                      <a:srgbClr val="7F7F7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POWERED WORKFLOW</a:t>
                </a:r>
              </a:p>
            </p:txBody>
          </p:sp>
          <p:sp>
            <p:nvSpPr>
              <p:cNvPr id="358" name="Google Shape;1285;p110"/>
              <p:cNvSpPr/>
              <p:nvPr/>
            </p:nvSpPr>
            <p:spPr>
              <a:xfrm>
                <a:off x="3145971" y="1331383"/>
                <a:ext cx="1738200" cy="1738200"/>
              </a:xfrm>
              <a:prstGeom prst="ellipse">
                <a:avLst/>
              </a:prstGeom>
              <a:noFill/>
              <a:ln w="254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43" name="Google Shape;1286;p110"/>
            <p:cNvGrpSpPr/>
            <p:nvPr/>
          </p:nvGrpSpPr>
          <p:grpSpPr>
            <a:xfrm>
              <a:off x="5003942" y="1885639"/>
              <a:ext cx="1903785" cy="1910474"/>
              <a:chOff x="1307592" y="1885639"/>
              <a:chExt cx="1903785" cy="1910474"/>
            </a:xfrm>
          </p:grpSpPr>
          <p:grpSp>
            <p:nvGrpSpPr>
              <p:cNvPr id="344" name="Google Shape;1287;p110"/>
              <p:cNvGrpSpPr/>
              <p:nvPr/>
            </p:nvGrpSpPr>
            <p:grpSpPr>
              <a:xfrm>
                <a:off x="1307592" y="1894660"/>
                <a:ext cx="1903785" cy="1901453"/>
                <a:chOff x="1307592" y="1894660"/>
                <a:chExt cx="1903785" cy="1901453"/>
              </a:xfrm>
            </p:grpSpPr>
            <p:cxnSp>
              <p:nvCxnSpPr>
                <p:cNvPr id="350" name="Google Shape;1288;p110"/>
                <p:cNvCxnSpPr/>
                <p:nvPr/>
              </p:nvCxnSpPr>
              <p:spPr>
                <a:xfrm>
                  <a:off x="1307592" y="2846832"/>
                  <a:ext cx="11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2" name="Google Shape;1289;p110"/>
                <p:cNvCxnSpPr/>
                <p:nvPr/>
              </p:nvCxnSpPr>
              <p:spPr>
                <a:xfrm rot="10800000">
                  <a:off x="2264029" y="1894660"/>
                  <a:ext cx="0" cy="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" name="Google Shape;1290;p110"/>
                <p:cNvCxnSpPr/>
                <p:nvPr/>
              </p:nvCxnSpPr>
              <p:spPr>
                <a:xfrm rot="10800000">
                  <a:off x="2264029" y="3712113"/>
                  <a:ext cx="0" cy="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4" name="Google Shape;1291;p110"/>
                <p:cNvCxnSpPr/>
                <p:nvPr/>
              </p:nvCxnSpPr>
              <p:spPr>
                <a:xfrm>
                  <a:off x="3092577" y="2846832"/>
                  <a:ext cx="11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346" name="Google Shape;1292;p110"/>
              <p:cNvSpPr txBox="1"/>
              <p:nvPr/>
            </p:nvSpPr>
            <p:spPr>
              <a:xfrm>
                <a:off x="2154500" y="3534533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6</a:t>
                </a:r>
              </a:p>
            </p:txBody>
          </p:sp>
          <p:sp>
            <p:nvSpPr>
              <p:cNvPr id="347" name="Google Shape;1293;p110"/>
              <p:cNvSpPr txBox="1"/>
              <p:nvPr/>
            </p:nvSpPr>
            <p:spPr>
              <a:xfrm>
                <a:off x="1358187" y="2715824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9</a:t>
                </a:r>
              </a:p>
            </p:txBody>
          </p:sp>
          <p:sp>
            <p:nvSpPr>
              <p:cNvPr id="348" name="Google Shape;1294;p110"/>
              <p:cNvSpPr txBox="1"/>
              <p:nvPr/>
            </p:nvSpPr>
            <p:spPr>
              <a:xfrm>
                <a:off x="2960869" y="2715824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</a:t>
                </a:r>
              </a:p>
            </p:txBody>
          </p:sp>
          <p:sp>
            <p:nvSpPr>
              <p:cNvPr id="349" name="Google Shape;1295;p110"/>
              <p:cNvSpPr txBox="1"/>
              <p:nvPr/>
            </p:nvSpPr>
            <p:spPr>
              <a:xfrm>
                <a:off x="2079021" y="1885639"/>
                <a:ext cx="382614" cy="375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 dirty="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12</a:t>
                </a:r>
              </a:p>
            </p:txBody>
          </p:sp>
        </p:grpSp>
      </p:grpSp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dirty="0">
                <a:solidFill>
                  <a:srgbClr val="00263E"/>
                </a:solidFill>
              </a:rPr>
              <a:t>Example: GPU usage during ‘analysis’</a:t>
            </a:r>
            <a:endParaRPr sz="2400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62550" y="1600275"/>
            <a:ext cx="2616200" cy="240204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cs typeface="+mj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275876-764C-7DBC-C49A-1725B0738299}"/>
              </a:ext>
            </a:extLst>
          </p:cNvPr>
          <p:cNvGrpSpPr/>
          <p:nvPr/>
        </p:nvGrpSpPr>
        <p:grpSpPr>
          <a:xfrm>
            <a:off x="5262955" y="1727200"/>
            <a:ext cx="2200790" cy="2150610"/>
            <a:chOff x="1137227" y="2032000"/>
            <a:chExt cx="2415241" cy="2390775"/>
          </a:xfrm>
        </p:grpSpPr>
        <p:sp>
          <p:nvSpPr>
            <p:cNvPr id="2" name="Freeform: Shape 1"/>
            <p:cNvSpPr/>
            <p:nvPr/>
          </p:nvSpPr>
          <p:spPr>
            <a:xfrm>
              <a:off x="1137227" y="2696135"/>
              <a:ext cx="389965" cy="584947"/>
            </a:xfrm>
            <a:custGeom>
              <a:avLst/>
              <a:gdLst>
                <a:gd name="connsiteX0" fmla="*/ 302559 w 389965"/>
                <a:gd name="connsiteY0" fmla="*/ 578224 h 584947"/>
                <a:gd name="connsiteX1" fmla="*/ 309282 w 389965"/>
                <a:gd name="connsiteY1" fmla="*/ 356347 h 584947"/>
                <a:gd name="connsiteX2" fmla="*/ 389965 w 389965"/>
                <a:gd name="connsiteY2" fmla="*/ 147918 h 584947"/>
                <a:gd name="connsiteX3" fmla="*/ 134470 w 389965"/>
                <a:gd name="connsiteY3" fmla="*/ 0 h 584947"/>
                <a:gd name="connsiteX4" fmla="*/ 60512 w 389965"/>
                <a:gd name="connsiteY4" fmla="*/ 154641 h 584947"/>
                <a:gd name="connsiteX5" fmla="*/ 6723 w 389965"/>
                <a:gd name="connsiteY5" fmla="*/ 369794 h 584947"/>
                <a:gd name="connsiteX6" fmla="*/ 0 w 389965"/>
                <a:gd name="connsiteY6" fmla="*/ 584947 h 584947"/>
                <a:gd name="connsiteX7" fmla="*/ 302559 w 389965"/>
                <a:gd name="connsiteY7" fmla="*/ 578224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9965" h="584947">
                  <a:moveTo>
                    <a:pt x="302559" y="578224"/>
                  </a:moveTo>
                  <a:lnTo>
                    <a:pt x="309282" y="356347"/>
                  </a:lnTo>
                  <a:lnTo>
                    <a:pt x="389965" y="147918"/>
                  </a:lnTo>
                  <a:lnTo>
                    <a:pt x="134470" y="0"/>
                  </a:lnTo>
                  <a:lnTo>
                    <a:pt x="60512" y="154641"/>
                  </a:lnTo>
                  <a:lnTo>
                    <a:pt x="6723" y="369794"/>
                  </a:lnTo>
                  <a:lnTo>
                    <a:pt x="0" y="584947"/>
                  </a:lnTo>
                  <a:lnTo>
                    <a:pt x="302559" y="578224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" name="Freeform: Shape 2"/>
            <p:cNvSpPr/>
            <p:nvPr/>
          </p:nvSpPr>
          <p:spPr>
            <a:xfrm>
              <a:off x="1374418" y="2289175"/>
              <a:ext cx="406400" cy="415925"/>
            </a:xfrm>
            <a:custGeom>
              <a:avLst/>
              <a:gdLst>
                <a:gd name="connsiteX0" fmla="*/ 0 w 406400"/>
                <a:gd name="connsiteY0" fmla="*/ 215900 h 415925"/>
                <a:gd name="connsiteX1" fmla="*/ 250825 w 406400"/>
                <a:gd name="connsiteY1" fmla="*/ 415925 h 415925"/>
                <a:gd name="connsiteX2" fmla="*/ 301625 w 406400"/>
                <a:gd name="connsiteY2" fmla="*/ 333375 h 415925"/>
                <a:gd name="connsiteX3" fmla="*/ 355600 w 406400"/>
                <a:gd name="connsiteY3" fmla="*/ 282575 h 415925"/>
                <a:gd name="connsiteX4" fmla="*/ 406400 w 406400"/>
                <a:gd name="connsiteY4" fmla="*/ 238125 h 415925"/>
                <a:gd name="connsiteX5" fmla="*/ 215900 w 406400"/>
                <a:gd name="connsiteY5" fmla="*/ 0 h 415925"/>
                <a:gd name="connsiteX6" fmla="*/ 149225 w 406400"/>
                <a:gd name="connsiteY6" fmla="*/ 69850 h 415925"/>
                <a:gd name="connsiteX7" fmla="*/ 66675 w 406400"/>
                <a:gd name="connsiteY7" fmla="*/ 152400 h 415925"/>
                <a:gd name="connsiteX8" fmla="*/ 0 w 406400"/>
                <a:gd name="connsiteY8" fmla="*/ 215900 h 41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400" h="415925">
                  <a:moveTo>
                    <a:pt x="0" y="215900"/>
                  </a:moveTo>
                  <a:lnTo>
                    <a:pt x="250825" y="415925"/>
                  </a:lnTo>
                  <a:lnTo>
                    <a:pt x="301625" y="333375"/>
                  </a:lnTo>
                  <a:lnTo>
                    <a:pt x="355600" y="282575"/>
                  </a:lnTo>
                  <a:lnTo>
                    <a:pt x="406400" y="238125"/>
                  </a:lnTo>
                  <a:lnTo>
                    <a:pt x="215900" y="0"/>
                  </a:lnTo>
                  <a:lnTo>
                    <a:pt x="149225" y="69850"/>
                  </a:lnTo>
                  <a:lnTo>
                    <a:pt x="66675" y="152400"/>
                  </a:lnTo>
                  <a:lnTo>
                    <a:pt x="0" y="21590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1837968" y="2047875"/>
              <a:ext cx="342900" cy="371475"/>
            </a:xfrm>
            <a:custGeom>
              <a:avLst/>
              <a:gdLst>
                <a:gd name="connsiteX0" fmla="*/ 0 w 342900"/>
                <a:gd name="connsiteY0" fmla="*/ 95250 h 371475"/>
                <a:gd name="connsiteX1" fmla="*/ 120650 w 342900"/>
                <a:gd name="connsiteY1" fmla="*/ 371475 h 371475"/>
                <a:gd name="connsiteX2" fmla="*/ 206375 w 342900"/>
                <a:gd name="connsiteY2" fmla="*/ 330200 h 371475"/>
                <a:gd name="connsiteX3" fmla="*/ 279400 w 342900"/>
                <a:gd name="connsiteY3" fmla="*/ 311150 h 371475"/>
                <a:gd name="connsiteX4" fmla="*/ 342900 w 342900"/>
                <a:gd name="connsiteY4" fmla="*/ 295275 h 371475"/>
                <a:gd name="connsiteX5" fmla="*/ 288925 w 342900"/>
                <a:gd name="connsiteY5" fmla="*/ 0 h 371475"/>
                <a:gd name="connsiteX6" fmla="*/ 171450 w 342900"/>
                <a:gd name="connsiteY6" fmla="*/ 22225 h 371475"/>
                <a:gd name="connsiteX7" fmla="*/ 73025 w 342900"/>
                <a:gd name="connsiteY7" fmla="*/ 57150 h 371475"/>
                <a:gd name="connsiteX8" fmla="*/ 0 w 342900"/>
                <a:gd name="connsiteY8" fmla="*/ 9525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371475">
                  <a:moveTo>
                    <a:pt x="0" y="95250"/>
                  </a:moveTo>
                  <a:lnTo>
                    <a:pt x="120650" y="371475"/>
                  </a:lnTo>
                  <a:lnTo>
                    <a:pt x="206375" y="330200"/>
                  </a:lnTo>
                  <a:lnTo>
                    <a:pt x="279400" y="311150"/>
                  </a:lnTo>
                  <a:lnTo>
                    <a:pt x="342900" y="295275"/>
                  </a:lnTo>
                  <a:lnTo>
                    <a:pt x="288925" y="0"/>
                  </a:lnTo>
                  <a:lnTo>
                    <a:pt x="171450" y="22225"/>
                  </a:lnTo>
                  <a:lnTo>
                    <a:pt x="73025" y="57150"/>
                  </a:lnTo>
                  <a:lnTo>
                    <a:pt x="0" y="952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2342793" y="2032000"/>
              <a:ext cx="368300" cy="346075"/>
            </a:xfrm>
            <a:custGeom>
              <a:avLst/>
              <a:gdLst>
                <a:gd name="connsiteX0" fmla="*/ 0 w 368300"/>
                <a:gd name="connsiteY0" fmla="*/ 295275 h 346075"/>
                <a:gd name="connsiteX1" fmla="*/ 0 w 368300"/>
                <a:gd name="connsiteY1" fmla="*/ 3175 h 346075"/>
                <a:gd name="connsiteX2" fmla="*/ 127000 w 368300"/>
                <a:gd name="connsiteY2" fmla="*/ 0 h 346075"/>
                <a:gd name="connsiteX3" fmla="*/ 266700 w 368300"/>
                <a:gd name="connsiteY3" fmla="*/ 22225 h 346075"/>
                <a:gd name="connsiteX4" fmla="*/ 368300 w 368300"/>
                <a:gd name="connsiteY4" fmla="*/ 60325 h 346075"/>
                <a:gd name="connsiteX5" fmla="*/ 279400 w 368300"/>
                <a:gd name="connsiteY5" fmla="*/ 346075 h 346075"/>
                <a:gd name="connsiteX6" fmla="*/ 187325 w 368300"/>
                <a:gd name="connsiteY6" fmla="*/ 314325 h 346075"/>
                <a:gd name="connsiteX7" fmla="*/ 95250 w 368300"/>
                <a:gd name="connsiteY7" fmla="*/ 292100 h 346075"/>
                <a:gd name="connsiteX8" fmla="*/ 0 w 368300"/>
                <a:gd name="connsiteY8" fmla="*/ 295275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300" h="346075">
                  <a:moveTo>
                    <a:pt x="0" y="295275"/>
                  </a:moveTo>
                  <a:lnTo>
                    <a:pt x="0" y="3175"/>
                  </a:lnTo>
                  <a:lnTo>
                    <a:pt x="127000" y="0"/>
                  </a:lnTo>
                  <a:lnTo>
                    <a:pt x="266700" y="22225"/>
                  </a:lnTo>
                  <a:lnTo>
                    <a:pt x="368300" y="60325"/>
                  </a:lnTo>
                  <a:lnTo>
                    <a:pt x="279400" y="346075"/>
                  </a:lnTo>
                  <a:lnTo>
                    <a:pt x="187325" y="314325"/>
                  </a:lnTo>
                  <a:lnTo>
                    <a:pt x="95250" y="292100"/>
                  </a:lnTo>
                  <a:lnTo>
                    <a:pt x="0" y="29527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742843" y="2159000"/>
              <a:ext cx="384175" cy="390525"/>
            </a:xfrm>
            <a:custGeom>
              <a:avLst/>
              <a:gdLst>
                <a:gd name="connsiteX0" fmla="*/ 0 w 384175"/>
                <a:gd name="connsiteY0" fmla="*/ 273050 h 390525"/>
                <a:gd name="connsiteX1" fmla="*/ 139700 w 384175"/>
                <a:gd name="connsiteY1" fmla="*/ 0 h 390525"/>
                <a:gd name="connsiteX2" fmla="*/ 276225 w 384175"/>
                <a:gd name="connsiteY2" fmla="*/ 76200 h 390525"/>
                <a:gd name="connsiteX3" fmla="*/ 384175 w 384175"/>
                <a:gd name="connsiteY3" fmla="*/ 165100 h 390525"/>
                <a:gd name="connsiteX4" fmla="*/ 190500 w 384175"/>
                <a:gd name="connsiteY4" fmla="*/ 390525 h 390525"/>
                <a:gd name="connsiteX5" fmla="*/ 104775 w 384175"/>
                <a:gd name="connsiteY5" fmla="*/ 314325 h 390525"/>
                <a:gd name="connsiteX6" fmla="*/ 0 w 384175"/>
                <a:gd name="connsiteY6" fmla="*/ 2730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175" h="390525">
                  <a:moveTo>
                    <a:pt x="0" y="273050"/>
                  </a:moveTo>
                  <a:lnTo>
                    <a:pt x="139700" y="0"/>
                  </a:lnTo>
                  <a:lnTo>
                    <a:pt x="276225" y="76200"/>
                  </a:lnTo>
                  <a:lnTo>
                    <a:pt x="384175" y="165100"/>
                  </a:lnTo>
                  <a:lnTo>
                    <a:pt x="190500" y="390525"/>
                  </a:lnTo>
                  <a:lnTo>
                    <a:pt x="104775" y="314325"/>
                  </a:lnTo>
                  <a:lnTo>
                    <a:pt x="0" y="2730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3012718" y="2428875"/>
              <a:ext cx="457200" cy="488950"/>
            </a:xfrm>
            <a:custGeom>
              <a:avLst/>
              <a:gdLst>
                <a:gd name="connsiteX0" fmla="*/ 0 w 457200"/>
                <a:gd name="connsiteY0" fmla="*/ 200025 h 488950"/>
                <a:gd name="connsiteX1" fmla="*/ 225425 w 457200"/>
                <a:gd name="connsiteY1" fmla="*/ 0 h 488950"/>
                <a:gd name="connsiteX2" fmla="*/ 368300 w 457200"/>
                <a:gd name="connsiteY2" fmla="*/ 177800 h 488950"/>
                <a:gd name="connsiteX3" fmla="*/ 457200 w 457200"/>
                <a:gd name="connsiteY3" fmla="*/ 374650 h 488950"/>
                <a:gd name="connsiteX4" fmla="*/ 174625 w 457200"/>
                <a:gd name="connsiteY4" fmla="*/ 488950 h 488950"/>
                <a:gd name="connsiteX5" fmla="*/ 107950 w 457200"/>
                <a:gd name="connsiteY5" fmla="*/ 330200 h 488950"/>
                <a:gd name="connsiteX6" fmla="*/ 0 w 457200"/>
                <a:gd name="connsiteY6" fmla="*/ 20002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488950">
                  <a:moveTo>
                    <a:pt x="0" y="200025"/>
                  </a:moveTo>
                  <a:lnTo>
                    <a:pt x="225425" y="0"/>
                  </a:lnTo>
                  <a:lnTo>
                    <a:pt x="368300" y="177800"/>
                  </a:lnTo>
                  <a:lnTo>
                    <a:pt x="457200" y="374650"/>
                  </a:lnTo>
                  <a:lnTo>
                    <a:pt x="174625" y="488950"/>
                  </a:lnTo>
                  <a:lnTo>
                    <a:pt x="107950" y="330200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225443" y="2971800"/>
              <a:ext cx="327025" cy="247650"/>
            </a:xfrm>
            <a:custGeom>
              <a:avLst/>
              <a:gdLst>
                <a:gd name="connsiteX0" fmla="*/ 0 w 327025"/>
                <a:gd name="connsiteY0" fmla="*/ 69850 h 247650"/>
                <a:gd name="connsiteX1" fmla="*/ 19050 w 327025"/>
                <a:gd name="connsiteY1" fmla="*/ 158750 h 247650"/>
                <a:gd name="connsiteX2" fmla="*/ 25400 w 327025"/>
                <a:gd name="connsiteY2" fmla="*/ 247650 h 247650"/>
                <a:gd name="connsiteX3" fmla="*/ 327025 w 327025"/>
                <a:gd name="connsiteY3" fmla="*/ 231775 h 247650"/>
                <a:gd name="connsiteX4" fmla="*/ 317500 w 327025"/>
                <a:gd name="connsiteY4" fmla="*/ 114300 h 247650"/>
                <a:gd name="connsiteX5" fmla="*/ 285750 w 327025"/>
                <a:gd name="connsiteY5" fmla="*/ 0 h 247650"/>
                <a:gd name="connsiteX6" fmla="*/ 0 w 327025"/>
                <a:gd name="connsiteY6" fmla="*/ 698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025" h="247650">
                  <a:moveTo>
                    <a:pt x="0" y="69850"/>
                  </a:moveTo>
                  <a:lnTo>
                    <a:pt x="19050" y="158750"/>
                  </a:lnTo>
                  <a:lnTo>
                    <a:pt x="25400" y="247650"/>
                  </a:lnTo>
                  <a:lnTo>
                    <a:pt x="327025" y="231775"/>
                  </a:lnTo>
                  <a:lnTo>
                    <a:pt x="317500" y="114300"/>
                  </a:lnTo>
                  <a:lnTo>
                    <a:pt x="285750" y="0"/>
                  </a:lnTo>
                  <a:lnTo>
                    <a:pt x="0" y="698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3136543" y="3375025"/>
              <a:ext cx="390525" cy="431800"/>
            </a:xfrm>
            <a:custGeom>
              <a:avLst/>
              <a:gdLst>
                <a:gd name="connsiteX0" fmla="*/ 101600 w 390525"/>
                <a:gd name="connsiteY0" fmla="*/ 0 h 431800"/>
                <a:gd name="connsiteX1" fmla="*/ 66675 w 390525"/>
                <a:gd name="connsiteY1" fmla="*/ 149225 h 431800"/>
                <a:gd name="connsiteX2" fmla="*/ 0 w 390525"/>
                <a:gd name="connsiteY2" fmla="*/ 292100 h 431800"/>
                <a:gd name="connsiteX3" fmla="*/ 257175 w 390525"/>
                <a:gd name="connsiteY3" fmla="*/ 431800 h 431800"/>
                <a:gd name="connsiteX4" fmla="*/ 352425 w 390525"/>
                <a:gd name="connsiteY4" fmla="*/ 231775 h 431800"/>
                <a:gd name="connsiteX5" fmla="*/ 390525 w 390525"/>
                <a:gd name="connsiteY5" fmla="*/ 47625 h 431800"/>
                <a:gd name="connsiteX6" fmla="*/ 101600 w 390525"/>
                <a:gd name="connsiteY6" fmla="*/ 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431800">
                  <a:moveTo>
                    <a:pt x="101600" y="0"/>
                  </a:moveTo>
                  <a:lnTo>
                    <a:pt x="66675" y="149225"/>
                  </a:lnTo>
                  <a:lnTo>
                    <a:pt x="0" y="292100"/>
                  </a:lnTo>
                  <a:lnTo>
                    <a:pt x="257175" y="431800"/>
                  </a:lnTo>
                  <a:lnTo>
                    <a:pt x="352425" y="231775"/>
                  </a:lnTo>
                  <a:lnTo>
                    <a:pt x="390525" y="47625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84118" y="3851275"/>
              <a:ext cx="441325" cy="419100"/>
            </a:xfrm>
            <a:custGeom>
              <a:avLst/>
              <a:gdLst>
                <a:gd name="connsiteX0" fmla="*/ 0 w 441325"/>
                <a:gd name="connsiteY0" fmla="*/ 168275 h 419100"/>
                <a:gd name="connsiteX1" fmla="*/ 133350 w 441325"/>
                <a:gd name="connsiteY1" fmla="*/ 92075 h 419100"/>
                <a:gd name="connsiteX2" fmla="*/ 228600 w 441325"/>
                <a:gd name="connsiteY2" fmla="*/ 0 h 419100"/>
                <a:gd name="connsiteX3" fmla="*/ 441325 w 441325"/>
                <a:gd name="connsiteY3" fmla="*/ 203200 h 419100"/>
                <a:gd name="connsiteX4" fmla="*/ 320675 w 441325"/>
                <a:gd name="connsiteY4" fmla="*/ 320675 h 419100"/>
                <a:gd name="connsiteX5" fmla="*/ 146050 w 441325"/>
                <a:gd name="connsiteY5" fmla="*/ 419100 h 419100"/>
                <a:gd name="connsiteX6" fmla="*/ 0 w 441325"/>
                <a:gd name="connsiteY6" fmla="*/ 16827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325" h="419100">
                  <a:moveTo>
                    <a:pt x="0" y="168275"/>
                  </a:moveTo>
                  <a:lnTo>
                    <a:pt x="133350" y="92075"/>
                  </a:lnTo>
                  <a:lnTo>
                    <a:pt x="228600" y="0"/>
                  </a:lnTo>
                  <a:lnTo>
                    <a:pt x="441325" y="203200"/>
                  </a:lnTo>
                  <a:lnTo>
                    <a:pt x="320675" y="320675"/>
                  </a:lnTo>
                  <a:lnTo>
                    <a:pt x="146050" y="419100"/>
                  </a:lnTo>
                  <a:lnTo>
                    <a:pt x="0" y="16827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2463443" y="4089400"/>
              <a:ext cx="269875" cy="333375"/>
            </a:xfrm>
            <a:custGeom>
              <a:avLst/>
              <a:gdLst>
                <a:gd name="connsiteX0" fmla="*/ 0 w 269875"/>
                <a:gd name="connsiteY0" fmla="*/ 31750 h 333375"/>
                <a:gd name="connsiteX1" fmla="*/ 98425 w 269875"/>
                <a:gd name="connsiteY1" fmla="*/ 19050 h 333375"/>
                <a:gd name="connsiteX2" fmla="*/ 171450 w 269875"/>
                <a:gd name="connsiteY2" fmla="*/ 0 h 333375"/>
                <a:gd name="connsiteX3" fmla="*/ 269875 w 269875"/>
                <a:gd name="connsiteY3" fmla="*/ 279400 h 333375"/>
                <a:gd name="connsiteX4" fmla="*/ 171450 w 269875"/>
                <a:gd name="connsiteY4" fmla="*/ 307975 h 333375"/>
                <a:gd name="connsiteX5" fmla="*/ 41275 w 269875"/>
                <a:gd name="connsiteY5" fmla="*/ 333375 h 333375"/>
                <a:gd name="connsiteX6" fmla="*/ 0 w 269875"/>
                <a:gd name="connsiteY6" fmla="*/ 3175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875" h="333375">
                  <a:moveTo>
                    <a:pt x="0" y="31750"/>
                  </a:moveTo>
                  <a:lnTo>
                    <a:pt x="98425" y="19050"/>
                  </a:lnTo>
                  <a:lnTo>
                    <a:pt x="171450" y="0"/>
                  </a:lnTo>
                  <a:lnTo>
                    <a:pt x="269875" y="279400"/>
                  </a:lnTo>
                  <a:lnTo>
                    <a:pt x="171450" y="307975"/>
                  </a:lnTo>
                  <a:lnTo>
                    <a:pt x="41275" y="333375"/>
                  </a:lnTo>
                  <a:lnTo>
                    <a:pt x="0" y="317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ADD897-D025-27B1-CBAC-AA56CD09E719}"/>
              </a:ext>
            </a:extLst>
          </p:cNvPr>
          <p:cNvGrpSpPr/>
          <p:nvPr/>
        </p:nvGrpSpPr>
        <p:grpSpPr>
          <a:xfrm>
            <a:off x="660788" y="2524923"/>
            <a:ext cx="2881558" cy="663712"/>
            <a:chOff x="660788" y="2329255"/>
            <a:chExt cx="2881558" cy="663712"/>
          </a:xfrm>
        </p:grpSpPr>
        <p:sp>
          <p:nvSpPr>
            <p:cNvPr id="15" name="Google Shape;898;p88">
              <a:extLst>
                <a:ext uri="{FF2B5EF4-FFF2-40B4-BE49-F238E27FC236}">
                  <a16:creationId xmlns:a16="http://schemas.microsoft.com/office/drawing/2014/main" id="{FF8980B2-3154-E4CA-D265-55BF2CF54A1B}"/>
                </a:ext>
              </a:extLst>
            </p:cNvPr>
            <p:cNvSpPr txBox="1"/>
            <p:nvPr/>
          </p:nvSpPr>
          <p:spPr>
            <a:xfrm>
              <a:off x="660788" y="2329255"/>
              <a:ext cx="562620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5B94F4-EDBE-37C0-D4E2-D4D28B46FFF2}"/>
                </a:ext>
              </a:extLst>
            </p:cNvPr>
            <p:cNvGrpSpPr/>
            <p:nvPr/>
          </p:nvGrpSpPr>
          <p:grpSpPr>
            <a:xfrm>
              <a:off x="1029024" y="2335207"/>
              <a:ext cx="2513322" cy="397107"/>
              <a:chOff x="3659887" y="1676400"/>
              <a:chExt cx="1684972" cy="368195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60E0003-D0ED-14B3-F7F3-7D10076A9AC7}"/>
                  </a:ext>
                </a:extLst>
              </p:cNvPr>
              <p:cNvSpPr/>
              <p:nvPr/>
            </p:nvSpPr>
            <p:spPr>
              <a:xfrm>
                <a:off x="3681413" y="1681832"/>
                <a:ext cx="1647825" cy="357187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oogle Shape;1486;p114">
                <a:extLst>
                  <a:ext uri="{FF2B5EF4-FFF2-40B4-BE49-F238E27FC236}">
                    <a16:creationId xmlns:a16="http://schemas.microsoft.com/office/drawing/2014/main" id="{7E0A30C7-F9A9-3E82-A4C9-6AF0FA19D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9729" y="1677808"/>
                <a:ext cx="0" cy="36678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487;p114">
                <a:extLst>
                  <a:ext uri="{FF2B5EF4-FFF2-40B4-BE49-F238E27FC236}">
                    <a16:creationId xmlns:a16="http://schemas.microsoft.com/office/drawing/2014/main" id="{CE32D33E-5FB6-CD33-DE78-83A976E211C8}"/>
                  </a:ext>
                </a:extLst>
              </p:cNvPr>
              <p:cNvCxnSpPr/>
              <p:nvPr/>
            </p:nvCxnSpPr>
            <p:spPr>
              <a:xfrm flipH="1">
                <a:off x="3665919" y="2041175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1487;p114">
                <a:extLst>
                  <a:ext uri="{FF2B5EF4-FFF2-40B4-BE49-F238E27FC236}">
                    <a16:creationId xmlns:a16="http://schemas.microsoft.com/office/drawing/2014/main" id="{C0B997D5-BE8B-14AB-1A26-65B2AFFD30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9887" y="1676400"/>
                <a:ext cx="168497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1" name="Google Shape;898;p88">
              <a:extLst>
                <a:ext uri="{FF2B5EF4-FFF2-40B4-BE49-F238E27FC236}">
                  <a16:creationId xmlns:a16="http://schemas.microsoft.com/office/drawing/2014/main" id="{26F399CF-37D5-9B1F-D495-A31D9146F2F6}"/>
                </a:ext>
              </a:extLst>
            </p:cNvPr>
            <p:cNvSpPr txBox="1"/>
            <p:nvPr/>
          </p:nvSpPr>
          <p:spPr>
            <a:xfrm>
              <a:off x="2038511" y="2732159"/>
              <a:ext cx="449429" cy="260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</p:grpSp>
      <p:sp>
        <p:nvSpPr>
          <p:cNvPr id="24" name="Google Shape;862;p91">
            <a:extLst>
              <a:ext uri="{FF2B5EF4-FFF2-40B4-BE49-F238E27FC236}">
                <a16:creationId xmlns:a16="http://schemas.microsoft.com/office/drawing/2014/main" id="{757382C4-3FB3-5FD7-CD89-94B26C5D12B7}"/>
              </a:ext>
            </a:extLst>
          </p:cNvPr>
          <p:cNvSpPr txBox="1"/>
          <p:nvPr/>
        </p:nvSpPr>
        <p:spPr>
          <a:xfrm>
            <a:off x="563580" y="3195330"/>
            <a:ext cx="328480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During analysis,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most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of my time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I am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utilizing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to its fullest capacity.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760615-7BB9-F78A-F739-527F4D0AEDD3}"/>
              </a:ext>
            </a:extLst>
          </p:cNvPr>
          <p:cNvCxnSpPr>
            <a:cxnSpLocks/>
          </p:cNvCxnSpPr>
          <p:nvPr/>
        </p:nvCxnSpPr>
        <p:spPr>
          <a:xfrm>
            <a:off x="1138798" y="2005816"/>
            <a:ext cx="0" cy="32359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1334;p112">
            <a:extLst>
              <a:ext uri="{FF2B5EF4-FFF2-40B4-BE49-F238E27FC236}">
                <a16:creationId xmlns:a16="http://schemas.microsoft.com/office/drawing/2014/main" id="{CB56D4EA-E063-7318-B011-639BA5009FB7}"/>
              </a:ext>
            </a:extLst>
          </p:cNvPr>
          <p:cNvGrpSpPr/>
          <p:nvPr/>
        </p:nvGrpSpPr>
        <p:grpSpPr>
          <a:xfrm>
            <a:off x="4758422" y="1089315"/>
            <a:ext cx="1186215" cy="519344"/>
            <a:chOff x="3519001" y="4287460"/>
            <a:chExt cx="1186215" cy="519344"/>
          </a:xfrm>
        </p:grpSpPr>
        <p:grpSp>
          <p:nvGrpSpPr>
            <p:cNvPr id="14" name="Google Shape;1335;p112">
              <a:extLst>
                <a:ext uri="{FF2B5EF4-FFF2-40B4-BE49-F238E27FC236}">
                  <a16:creationId xmlns:a16="http://schemas.microsoft.com/office/drawing/2014/main" id="{C40E98E1-1CE5-ABE7-A9F9-9AE969953FEF}"/>
                </a:ext>
              </a:extLst>
            </p:cNvPr>
            <p:cNvGrpSpPr/>
            <p:nvPr/>
          </p:nvGrpSpPr>
          <p:grpSpPr>
            <a:xfrm>
              <a:off x="3519001" y="4287460"/>
              <a:ext cx="1186215" cy="110135"/>
              <a:chOff x="3519001" y="4287460"/>
              <a:chExt cx="1186215" cy="110135"/>
            </a:xfrm>
          </p:grpSpPr>
          <p:sp>
            <p:nvSpPr>
              <p:cNvPr id="40" name="Google Shape;1336;p112">
                <a:extLst>
                  <a:ext uri="{FF2B5EF4-FFF2-40B4-BE49-F238E27FC236}">
                    <a16:creationId xmlns:a16="http://schemas.microsoft.com/office/drawing/2014/main" id="{5542E1EA-B212-4FE6-2657-A5F6E26390A9}"/>
                  </a:ext>
                </a:extLst>
              </p:cNvPr>
              <p:cNvSpPr/>
              <p:nvPr/>
            </p:nvSpPr>
            <p:spPr>
              <a:xfrm>
                <a:off x="3519001" y="4295295"/>
                <a:ext cx="138600" cy="102300"/>
              </a:xfrm>
              <a:prstGeom prst="rect">
                <a:avLst/>
              </a:prstGeom>
              <a:solidFill>
                <a:srgbClr val="F9DB9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41" name="Google Shape;1337;p112">
                <a:extLst>
                  <a:ext uri="{FF2B5EF4-FFF2-40B4-BE49-F238E27FC236}">
                    <a16:creationId xmlns:a16="http://schemas.microsoft.com/office/drawing/2014/main" id="{786BFF29-1C9E-D1DD-1AA8-1A29E58F4310}"/>
                  </a:ext>
                </a:extLst>
              </p:cNvPr>
              <p:cNvSpPr/>
              <p:nvPr/>
            </p:nvSpPr>
            <p:spPr>
              <a:xfrm>
                <a:off x="3663316" y="428746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 dirty="0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dataset collection</a:t>
                </a:r>
              </a:p>
            </p:txBody>
          </p:sp>
        </p:grpSp>
        <p:grpSp>
          <p:nvGrpSpPr>
            <p:cNvPr id="27" name="Google Shape;1338;p112">
              <a:extLst>
                <a:ext uri="{FF2B5EF4-FFF2-40B4-BE49-F238E27FC236}">
                  <a16:creationId xmlns:a16="http://schemas.microsoft.com/office/drawing/2014/main" id="{1BA6E0AA-B556-9551-6CB5-4F439024468C}"/>
                </a:ext>
              </a:extLst>
            </p:cNvPr>
            <p:cNvGrpSpPr/>
            <p:nvPr/>
          </p:nvGrpSpPr>
          <p:grpSpPr>
            <a:xfrm>
              <a:off x="3519001" y="4390019"/>
              <a:ext cx="1186215" cy="110135"/>
              <a:chOff x="3519001" y="4439450"/>
              <a:chExt cx="1186215" cy="110135"/>
            </a:xfrm>
          </p:grpSpPr>
          <p:sp>
            <p:nvSpPr>
              <p:cNvPr id="37" name="Google Shape;1339;p112">
                <a:extLst>
                  <a:ext uri="{FF2B5EF4-FFF2-40B4-BE49-F238E27FC236}">
                    <a16:creationId xmlns:a16="http://schemas.microsoft.com/office/drawing/2014/main" id="{5A96C362-2FA5-C514-B342-5F52D048827B}"/>
                  </a:ext>
                </a:extLst>
              </p:cNvPr>
              <p:cNvSpPr/>
              <p:nvPr/>
            </p:nvSpPr>
            <p:spPr>
              <a:xfrm>
                <a:off x="3519001" y="4447285"/>
                <a:ext cx="138600" cy="102300"/>
              </a:xfrm>
              <a:prstGeom prst="rect">
                <a:avLst/>
              </a:prstGeom>
              <a:solidFill>
                <a:srgbClr val="FFA0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9" name="Google Shape;1340;p112">
                <a:extLst>
                  <a:ext uri="{FF2B5EF4-FFF2-40B4-BE49-F238E27FC236}">
                    <a16:creationId xmlns:a16="http://schemas.microsoft.com/office/drawing/2014/main" id="{5CA8A086-C36F-CECA-A3AB-C13C1D4B81E4}"/>
                  </a:ext>
                </a:extLst>
              </p:cNvPr>
              <p:cNvSpPr/>
              <p:nvPr/>
            </p:nvSpPr>
            <p:spPr>
              <a:xfrm>
                <a:off x="3663316" y="443945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</p:grpSp>
        <p:grpSp>
          <p:nvGrpSpPr>
            <p:cNvPr id="28" name="Google Shape;1341;p112">
              <a:extLst>
                <a:ext uri="{FF2B5EF4-FFF2-40B4-BE49-F238E27FC236}">
                  <a16:creationId xmlns:a16="http://schemas.microsoft.com/office/drawing/2014/main" id="{34DD4EA4-CEDB-C9C0-8ADA-EEEDEC74EBE3}"/>
                </a:ext>
              </a:extLst>
            </p:cNvPr>
            <p:cNvGrpSpPr/>
            <p:nvPr/>
          </p:nvGrpSpPr>
          <p:grpSpPr>
            <a:xfrm>
              <a:off x="3519001" y="4491438"/>
              <a:ext cx="1186215" cy="110135"/>
              <a:chOff x="3519001" y="4591440"/>
              <a:chExt cx="1186215" cy="110135"/>
            </a:xfrm>
          </p:grpSpPr>
          <p:sp>
            <p:nvSpPr>
              <p:cNvPr id="35" name="Google Shape;1342;p112">
                <a:extLst>
                  <a:ext uri="{FF2B5EF4-FFF2-40B4-BE49-F238E27FC236}">
                    <a16:creationId xmlns:a16="http://schemas.microsoft.com/office/drawing/2014/main" id="{7CD60B46-CF7B-372F-7680-2414869BEC72}"/>
                  </a:ext>
                </a:extLst>
              </p:cNvPr>
              <p:cNvSpPr/>
              <p:nvPr/>
            </p:nvSpPr>
            <p:spPr>
              <a:xfrm>
                <a:off x="3519001" y="4599275"/>
                <a:ext cx="138600" cy="102300"/>
              </a:xfrm>
              <a:prstGeom prst="rect">
                <a:avLst/>
              </a:prstGeom>
              <a:solidFill>
                <a:srgbClr val="B4E2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6" name="Google Shape;1343;p112">
                <a:extLst>
                  <a:ext uri="{FF2B5EF4-FFF2-40B4-BE49-F238E27FC236}">
                    <a16:creationId xmlns:a16="http://schemas.microsoft.com/office/drawing/2014/main" id="{6A37BEAD-51C6-5C40-C429-CA7688068E73}"/>
                  </a:ext>
                </a:extLst>
              </p:cNvPr>
              <p:cNvSpPr/>
              <p:nvPr/>
            </p:nvSpPr>
            <p:spPr>
              <a:xfrm>
                <a:off x="3663316" y="459144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ETL</a:t>
                </a:r>
              </a:p>
            </p:txBody>
          </p:sp>
        </p:grpSp>
        <p:grpSp>
          <p:nvGrpSpPr>
            <p:cNvPr id="29" name="Google Shape;1344;p112">
              <a:extLst>
                <a:ext uri="{FF2B5EF4-FFF2-40B4-BE49-F238E27FC236}">
                  <a16:creationId xmlns:a16="http://schemas.microsoft.com/office/drawing/2014/main" id="{33A50BB2-3FF3-ABA1-B669-DDC0DB8298F5}"/>
                </a:ext>
              </a:extLst>
            </p:cNvPr>
            <p:cNvGrpSpPr/>
            <p:nvPr/>
          </p:nvGrpSpPr>
          <p:grpSpPr>
            <a:xfrm>
              <a:off x="3519001" y="4593997"/>
              <a:ext cx="1186215" cy="110135"/>
              <a:chOff x="3519001" y="4745287"/>
              <a:chExt cx="1186215" cy="110135"/>
            </a:xfrm>
          </p:grpSpPr>
          <p:sp>
            <p:nvSpPr>
              <p:cNvPr id="33" name="Google Shape;1345;p112">
                <a:extLst>
                  <a:ext uri="{FF2B5EF4-FFF2-40B4-BE49-F238E27FC236}">
                    <a16:creationId xmlns:a16="http://schemas.microsoft.com/office/drawing/2014/main" id="{4DD11A99-CCE2-B46A-8A8F-20249F336658}"/>
                  </a:ext>
                </a:extLst>
              </p:cNvPr>
              <p:cNvSpPr/>
              <p:nvPr/>
            </p:nvSpPr>
            <p:spPr>
              <a:xfrm>
                <a:off x="3519001" y="4753122"/>
                <a:ext cx="138600" cy="102300"/>
              </a:xfrm>
              <a:prstGeom prst="rect">
                <a:avLst/>
              </a:prstGeom>
              <a:solidFill>
                <a:srgbClr val="A8B7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4" name="Google Shape;1346;p112">
                <a:extLst>
                  <a:ext uri="{FF2B5EF4-FFF2-40B4-BE49-F238E27FC236}">
                    <a16:creationId xmlns:a16="http://schemas.microsoft.com/office/drawing/2014/main" id="{05A05FDC-3B31-8139-E958-5E12CBD3B684}"/>
                  </a:ext>
                </a:extLst>
              </p:cNvPr>
              <p:cNvSpPr/>
              <p:nvPr/>
            </p:nvSpPr>
            <p:spPr>
              <a:xfrm>
                <a:off x="3663316" y="4745287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</p:grpSp>
        <p:grpSp>
          <p:nvGrpSpPr>
            <p:cNvPr id="30" name="Google Shape;1347;p112">
              <a:extLst>
                <a:ext uri="{FF2B5EF4-FFF2-40B4-BE49-F238E27FC236}">
                  <a16:creationId xmlns:a16="http://schemas.microsoft.com/office/drawing/2014/main" id="{68A0329C-84B3-3875-7032-2A16DC306FCB}"/>
                </a:ext>
              </a:extLst>
            </p:cNvPr>
            <p:cNvGrpSpPr/>
            <p:nvPr/>
          </p:nvGrpSpPr>
          <p:grpSpPr>
            <a:xfrm>
              <a:off x="3519001" y="4699439"/>
              <a:ext cx="1186215" cy="107365"/>
              <a:chOff x="3519001" y="4898190"/>
              <a:chExt cx="1186215" cy="107365"/>
            </a:xfrm>
          </p:grpSpPr>
          <p:sp>
            <p:nvSpPr>
              <p:cNvPr id="31" name="Google Shape;1348;p112">
                <a:extLst>
                  <a:ext uri="{FF2B5EF4-FFF2-40B4-BE49-F238E27FC236}">
                    <a16:creationId xmlns:a16="http://schemas.microsoft.com/office/drawing/2014/main" id="{7D4429D1-AE52-8479-CC3C-80B9CB5290DF}"/>
                  </a:ext>
                </a:extLst>
              </p:cNvPr>
              <p:cNvSpPr/>
              <p:nvPr/>
            </p:nvSpPr>
            <p:spPr>
              <a:xfrm>
                <a:off x="3519001" y="4903255"/>
                <a:ext cx="138600" cy="102300"/>
              </a:xfrm>
              <a:prstGeom prst="rect">
                <a:avLst/>
              </a:prstGeom>
              <a:solidFill>
                <a:srgbClr val="B0E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2" name="Google Shape;1349;p112">
                <a:extLst>
                  <a:ext uri="{FF2B5EF4-FFF2-40B4-BE49-F238E27FC236}">
                    <a16:creationId xmlns:a16="http://schemas.microsoft.com/office/drawing/2014/main" id="{7A12219F-B430-3249-AFD0-5B992DC1DE14}"/>
                  </a:ext>
                </a:extLst>
              </p:cNvPr>
              <p:cNvSpPr/>
              <p:nvPr/>
            </p:nvSpPr>
            <p:spPr>
              <a:xfrm>
                <a:off x="3663316" y="489819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 dirty="0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inference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F22EF8-A09E-F5C9-7BA5-9C7442ACEFF3}"/>
              </a:ext>
            </a:extLst>
          </p:cNvPr>
          <p:cNvGrpSpPr/>
          <p:nvPr/>
        </p:nvGrpSpPr>
        <p:grpSpPr>
          <a:xfrm>
            <a:off x="4758421" y="1074920"/>
            <a:ext cx="826454" cy="533739"/>
            <a:chOff x="4758421" y="1074920"/>
            <a:chExt cx="826454" cy="5337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A7EF207-026F-02A7-7B62-BF2F93F50B4C}"/>
                </a:ext>
              </a:extLst>
            </p:cNvPr>
            <p:cNvSpPr/>
            <p:nvPr/>
          </p:nvSpPr>
          <p:spPr>
            <a:xfrm>
              <a:off x="4758421" y="1293739"/>
              <a:ext cx="504533" cy="314920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  <a:cs typeface="+mj-lt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FB129DF-F521-66A0-0AD1-79EF65BC29F4}"/>
                </a:ext>
              </a:extLst>
            </p:cNvPr>
            <p:cNvSpPr/>
            <p:nvPr/>
          </p:nvSpPr>
          <p:spPr>
            <a:xfrm>
              <a:off x="4758421" y="1074920"/>
              <a:ext cx="826454" cy="115764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  <a:cs typeface="+mj-lt"/>
              </a:endParaRPr>
            </a:p>
          </p:txBody>
        </p:sp>
      </p:grpSp>
      <p:sp>
        <p:nvSpPr>
          <p:cNvPr id="45" name="Google Shape;898;p88">
            <a:extLst>
              <a:ext uri="{FF2B5EF4-FFF2-40B4-BE49-F238E27FC236}">
                <a16:creationId xmlns:a16="http://schemas.microsoft.com/office/drawing/2014/main" id="{9332742E-9EFD-BE6D-FD9D-BE77A9ED952C}"/>
              </a:ext>
            </a:extLst>
          </p:cNvPr>
          <p:cNvSpPr txBox="1"/>
          <p:nvPr/>
        </p:nvSpPr>
        <p:spPr>
          <a:xfrm>
            <a:off x="4897022" y="4751679"/>
            <a:ext cx="389083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developer.nvidia.com/blog/gpu-accelerated-analytics-rapids/</a:t>
            </a:r>
            <a:endParaRPr lang="en-US" sz="1000" i="0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4" name="Google Shape;862;p91">
            <a:extLst>
              <a:ext uri="{FF2B5EF4-FFF2-40B4-BE49-F238E27FC236}">
                <a16:creationId xmlns:a16="http://schemas.microsoft.com/office/drawing/2014/main" id="{4BEDB9D9-7461-FF5C-FEC4-330D9851BAA3}"/>
              </a:ext>
            </a:extLst>
          </p:cNvPr>
          <p:cNvSpPr txBox="1"/>
          <p:nvPr/>
        </p:nvSpPr>
        <p:spPr>
          <a:xfrm>
            <a:off x="560797" y="1153535"/>
            <a:ext cx="3143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During </a:t>
            </a:r>
            <a:r>
              <a:rPr lang="en-US" sz="1200" u="sng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,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most time is spent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writing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code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12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Intermittently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run segments of code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test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.</a:t>
            </a:r>
            <a:endParaRPr lang="en-US" sz="1200" b="1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3130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850C7E2DEF346B54FC4E3C8CFE7B4" ma:contentTypeVersion="2" ma:contentTypeDescription="Create a new document." ma:contentTypeScope="" ma:versionID="a69396ea994d4b4b3fdf371f45b98239">
  <xsd:schema xmlns:xsd="http://www.w3.org/2001/XMLSchema" xmlns:xs="http://www.w3.org/2001/XMLSchema" xmlns:p="http://schemas.microsoft.com/office/2006/metadata/properties" xmlns:ns2="ef73fb06-cae2-4f77-b3e2-717238d4b201" targetNamespace="http://schemas.microsoft.com/office/2006/metadata/properties" ma:root="true" ma:fieldsID="7aee74b8321fbd7bd992c2fa629711e5" ns2:_="">
    <xsd:import namespace="ef73fb06-cae2-4f77-b3e2-717238d4b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3fb06-cae2-4f77-b3e2-717238d4b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9E0C9-E80C-46B2-971D-7BDA9B67EDB3}">
  <ds:schemaRefs>
    <ds:schemaRef ds:uri="http://schemas.microsoft.com/office/infopath/2007/PartnerControls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ef73fb06-cae2-4f77-b3e2-717238d4b201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D416ED0-FB41-42E0-860F-6726DABB50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73fb06-cae2-4f77-b3e2-717238d4b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5344B7-CB8F-47CB-B899-05D2CE1D7E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1226</Words>
  <Application>Microsoft Office PowerPoint</Application>
  <PresentationFormat>On-screen Show (16:9)</PresentationFormat>
  <Paragraphs>230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Cambria</vt:lpstr>
      <vt:lpstr>Montserrat</vt:lpstr>
      <vt:lpstr>Arial</vt:lpstr>
      <vt:lpstr>Trebuchet MS</vt:lpstr>
      <vt:lpstr>Noto Sans Symbols</vt:lpstr>
      <vt:lpstr>Calibri</vt:lpstr>
      <vt:lpstr>Montserrat Medium</vt:lpstr>
      <vt:lpstr>Helvetica Neue</vt:lpstr>
      <vt:lpstr>1_Simple Light</vt:lpstr>
      <vt:lpstr>PowerPoint Presentation</vt:lpstr>
      <vt:lpstr>PowerPoint Presentation</vt:lpstr>
      <vt:lpstr>Utilization vs Allocation</vt:lpstr>
      <vt:lpstr>Example of Utilization vs Allocation, with TensorFlow</vt:lpstr>
      <vt:lpstr>PowerPoint Presentation</vt:lpstr>
      <vt:lpstr>In a perfect world…</vt:lpstr>
      <vt:lpstr>PowerPoint Presentation</vt:lpstr>
      <vt:lpstr>In real life…</vt:lpstr>
      <vt:lpstr>Example: GPU usage during ‘analysis’</vt:lpstr>
      <vt:lpstr>In real life…</vt:lpstr>
      <vt:lpstr>PowerPoint Presentation</vt:lpstr>
      <vt:lpstr>Goal: Maximize average GPU utilization over time</vt:lpstr>
      <vt:lpstr>Addressing ‘analysis’  low GPU usage</vt:lpstr>
      <vt:lpstr>Addressing low GPU saturation</vt:lpstr>
      <vt:lpstr>Addressing idle GPU time</vt:lpstr>
      <vt:lpstr>Dynamic scheduler example:</vt:lpstr>
      <vt:lpstr>What is “guaranteed-quota?”</vt:lpstr>
      <vt:lpstr>Dynamic scheduler example:</vt:lpstr>
      <vt:lpstr>Addressing idle GPU time</vt:lpstr>
      <vt:lpstr>PowerPoint Presentation</vt:lpstr>
      <vt:lpstr>Gains in GPU Utilization with run:ai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  Cosme</cp:lastModifiedBy>
  <cp:revision>81</cp:revision>
  <dcterms:created xsi:type="dcterms:W3CDTF">2022-08-10T07:54:53Z</dcterms:created>
  <dcterms:modified xsi:type="dcterms:W3CDTF">2022-11-25T17:38:42Z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0x010100438850C7E2DEF346B54FC4E3C8CFE7B4</vt:lpwstr>
  </property>
  <property fmtid="{D5CDD505-2E9C-101B-9397-08002B2CF9AE}" pid="3" name="ICV">
    <vt:lpwstr/>
  </property>
  <property fmtid="{D5CDD505-2E9C-101B-9397-08002B2CF9AE}" pid="4" name="KSOProductBuildVer">
    <vt:lpwstr>1033-11.1.0.11664</vt:lpwstr>
  </property>
</Properties>
</file>